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Lato Light"/>
      <p:regular r:id="rId64"/>
      <p:bold r:id="rId65"/>
      <p:italic r:id="rId66"/>
      <p:boldItalic r:id="rId67"/>
    </p:embeddedFont>
    <p:embeddedFont>
      <p:font typeface="Nanum Gothic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77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FA5E06C9-C047-4428-893D-CE4BC5E5E851}">
  <a:tblStyle styleId="{FA5E06C9-C047-4428-893D-CE4BC5E5E8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7"/>
        <p:guide pos="42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atoLigh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LatoLight-italic.fntdata"/><Relationship Id="rId21" Type="http://schemas.openxmlformats.org/officeDocument/2006/relationships/slide" Target="slides/slide15.xml"/><Relationship Id="rId65" Type="http://schemas.openxmlformats.org/officeDocument/2006/relationships/font" Target="fonts/LatoLight-bold.fntdata"/><Relationship Id="rId24" Type="http://schemas.openxmlformats.org/officeDocument/2006/relationships/slide" Target="slides/slide18.xml"/><Relationship Id="rId68" Type="http://schemas.openxmlformats.org/officeDocument/2006/relationships/font" Target="fonts/NanumGothic-regular.fntdata"/><Relationship Id="rId23" Type="http://schemas.openxmlformats.org/officeDocument/2006/relationships/slide" Target="slides/slide17.xml"/><Relationship Id="rId67" Type="http://schemas.openxmlformats.org/officeDocument/2006/relationships/font" Target="fonts/LatoLigh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anumGothic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5a63634aa2_0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44" name="Google Shape;144;g5a63634aa2_0_1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a63634aa2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76" name="Google Shape;176;g5a63634aa2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a63634aa2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84" name="Google Shape;184;g5a63634aa2_0_2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a63634aa2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93" name="Google Shape;193;g5a63634aa2_0_3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a63634aa2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14" name="Google Shape;214;g5a63634aa2_0_4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63634a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39" name="Google Shape;239;g5a63634aa2_0_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a63634aa2_0_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47" name="Google Shape;247;g5a63634aa2_0_5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a63634aa2_0_4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61" name="Google Shape;261;g5a63634aa2_0_4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a63634aa2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70" name="Google Shape;270;g5a63634aa2_0_5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5a63634aa2_0_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286" name="Google Shape;286;g5a63634aa2_0_5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7" name="Google Shape;47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a651815f1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294" name="Google Shape;294;g5a651815f1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a63634aa2_0_5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00" name="Google Shape;300;g5a63634aa2_0_5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a651815f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24" name="Google Shape;324;g5a651815f1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a651815f1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34" name="Google Shape;334;g5a651815f1_1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a651815f1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44" name="Google Shape;344;g5a651815f1_1_1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a651815f1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54" name="Google Shape;354;g5a651815f1_1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a651815f1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64" name="Google Shape;364;g5a651815f1_1_1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a651815f1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74" name="Google Shape;374;g5a651815f1_1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5a68aa780e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83" name="Google Shape;383;g5a68aa780e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a68aa780e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394" name="Google Shape;394;g5a68aa780e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</a:t>
            </a:r>
            <a:r>
              <a:rPr lang="ko-KR"/>
              <a:t>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3" name="Google Shape;5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a68aa780e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03" name="Google Shape;403;g5a68aa780e_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a68aa780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09" name="Google Shape;409;g5a68aa780e_0_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a68aa780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33" name="Google Shape;433;g5a68aa780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a68aa780e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44" name="Google Shape;444;g5a68aa780e_0_1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a68aa780e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53" name="Google Shape;453;g5a68aa780e_0_1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5a68aa780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63" name="Google Shape;463;g5a68aa780e_0_2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a68aa780e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72" name="Google Shape;472;g5a68aa780e_0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a68aa780e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81" name="Google Shape;481;g5a68aa780e_0_2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a68aa780e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491" name="Google Shape;491;g5a68aa780e_0_2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5a68aa780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497" name="Google Shape;497;g5a68aa780e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a5d07eacd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6" name="Google Shape;76;g5a5d07ea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a68aa780e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21" name="Google Shape;521;g5a68aa780e_0_5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5a68aa780e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32" name="Google Shape;532;g5a68aa780e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a68aa780e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45" name="Google Shape;545;g5a68aa780e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a68aa780e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58" name="Google Shape;558;g5a68aa780e_0_4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5a68aa780e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72" name="Google Shape;572;g5a68aa780e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5a68aa780e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84" name="Google Shape;584;g5a68aa780e_0_4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5a68aa780e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592" name="Google Shape;592;g5a68aa780e_0_4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5a68aa780e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01" name="Google Shape;601;g5a68aa780e_0_5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5a74e3eea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09" name="Google Shape;609;g5a74e3eea9_1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a74e3eea9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22" name="Google Shape;622;g5a74e3eea9_1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a55b81e2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84" name="Google Shape;84;g5a55b81e21_0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5a74e3eea9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34" name="Google Shape;634;g5a74e3eea9_1_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5a74e3eea9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45" name="Google Shape;645;g5a74e3eea9_1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a74e3eea9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57" name="Google Shape;657;g5a74e3eea9_1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85a1d915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72" name="Google Shape;672;g585a1d9159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85a1d91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81" name="Google Shape;681;g585a1d9159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85a1d915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691" name="Google Shape;691;g585a1d9159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85a1d915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697" name="Google Shape;697;g585a1d9159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585a1d915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721" name="Google Shape;721;g585a1d9159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a55b81e21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90" name="Google Shape;90;g5a55b81e21_0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a55b81e2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14" name="Google Shape;114;g5a55b81e21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a63634aa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22" name="Google Shape;122;g5a63634aa2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63634aa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머신러닝에 대한 정의를 알아보기 전에, 다음과 같은 키워드를 확인해보시죠.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인공지능, 머신러닝, 딥러닝, 빅데이터..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 한 번쯤은 들어본 단어같습니다.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무슨 차이가 있을까요?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(대답해주세요 수가생분들!)</a:t>
            </a:r>
            <a:endParaRPr/>
          </a:p>
        </p:txBody>
      </p:sp>
      <p:sp>
        <p:nvSpPr>
          <p:cNvPr id="132" name="Google Shape;132;g5a63634aa2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2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4.png"/><Relationship Id="rId8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Relationship Id="rId4" Type="http://schemas.openxmlformats.org/officeDocument/2006/relationships/image" Target="../media/image3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파이프라인</a:t>
            </a:r>
            <a:endParaRPr/>
          </a:p>
        </p:txBody>
      </p:sp>
      <p:sp>
        <p:nvSpPr>
          <p:cNvPr id="147" name="Google Shape;147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grpSp>
        <p:nvGrpSpPr>
          <p:cNvPr id="148" name="Google Shape;148;p15"/>
          <p:cNvGrpSpPr/>
          <p:nvPr/>
        </p:nvGrpSpPr>
        <p:grpSpPr>
          <a:xfrm>
            <a:off x="269763" y="965309"/>
            <a:ext cx="1913474" cy="1602807"/>
            <a:chOff x="2587675" y="1254725"/>
            <a:chExt cx="1984314" cy="1602807"/>
          </a:xfrm>
        </p:grpSpPr>
        <p:sp>
          <p:nvSpPr>
            <p:cNvPr id="149" name="Google Shape;149;p15"/>
            <p:cNvSpPr/>
            <p:nvPr/>
          </p:nvSpPr>
          <p:spPr>
            <a:xfrm>
              <a:off x="3109941" y="1933493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latin typeface="Nanum Gothic"/>
                  <a:ea typeface="Nanum Gothic"/>
                  <a:cs typeface="Nanum Gothic"/>
                  <a:sym typeface="Nanum Gothic"/>
                </a:rPr>
                <a:t>화장실 개수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633627" y="1357538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latin typeface="Nanum Gothic"/>
                  <a:ea typeface="Nanum Gothic"/>
                  <a:cs typeface="Nanum Gothic"/>
                  <a:sym typeface="Nanum Gothic"/>
                </a:rPr>
                <a:t>위치 데이터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3432041" y="1254725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latin typeface="Nanum Gothic"/>
                  <a:ea typeface="Nanum Gothic"/>
                  <a:cs typeface="Nanum Gothic"/>
                  <a:sym typeface="Nanum Gothic"/>
                </a:rPr>
                <a:t>집의 층수 및 가격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049689" y="1706649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latin typeface="Nanum Gothic"/>
                  <a:ea typeface="Nanum Gothic"/>
                  <a:cs typeface="Nanum Gothic"/>
                  <a:sym typeface="Nanum Gothic"/>
                </a:rPr>
                <a:t>리모델링 여부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587675" y="2335232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700">
                  <a:latin typeface="Nanum Gothic"/>
                  <a:ea typeface="Nanum Gothic"/>
                  <a:cs typeface="Nanum Gothic"/>
                  <a:sym typeface="Nanum Gothic"/>
                </a:rPr>
                <a:t>역세권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3727743" y="2307735"/>
              <a:ext cx="522300" cy="522300"/>
            </a:xfrm>
            <a:prstGeom prst="ellipse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700">
                  <a:latin typeface="Nanum Gothic"/>
                  <a:ea typeface="Nanum Gothic"/>
                  <a:cs typeface="Nanum Gothic"/>
                  <a:sym typeface="Nanum Gothic"/>
                </a:rPr>
                <a:t>...</a:t>
              </a:r>
              <a:endParaRPr b="1"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155" name="Google Shape;155;p15"/>
          <p:cNvSpPr/>
          <p:nvPr/>
        </p:nvSpPr>
        <p:spPr>
          <a:xfrm>
            <a:off x="314100" y="2856400"/>
            <a:ext cx="1200900" cy="5406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 컴포넌트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1515000" y="3800325"/>
            <a:ext cx="989065" cy="717900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 데이터</a:t>
            </a:r>
            <a:endParaRPr/>
          </a:p>
        </p:txBody>
      </p:sp>
      <p:sp>
        <p:nvSpPr>
          <p:cNvPr id="157" name="Google Shape;157;p15"/>
          <p:cNvSpPr/>
          <p:nvPr/>
        </p:nvSpPr>
        <p:spPr>
          <a:xfrm>
            <a:off x="2565578" y="2856400"/>
            <a:ext cx="1200900" cy="5406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집 가격 결정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3766485" y="3800325"/>
            <a:ext cx="989065" cy="717900"/>
          </a:xfrm>
          <a:prstGeom prst="flowChartMagneticDisk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 가격</a:t>
            </a:r>
            <a:endParaRPr/>
          </a:p>
        </p:txBody>
      </p:sp>
      <p:sp>
        <p:nvSpPr>
          <p:cNvPr id="159" name="Google Shape;159;p15"/>
          <p:cNvSpPr/>
          <p:nvPr/>
        </p:nvSpPr>
        <p:spPr>
          <a:xfrm>
            <a:off x="4709798" y="2856400"/>
            <a:ext cx="1200900" cy="5406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투자 분석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7267775" y="2649675"/>
            <a:ext cx="1500120" cy="1189998"/>
          </a:xfrm>
          <a:prstGeom prst="irregularSeal1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투자 의사결정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339000" y="3397000"/>
            <a:ext cx="1151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상위 컴포넌트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2590475" y="3397000"/>
            <a:ext cx="1151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latin typeface="Nanum Gothic"/>
                <a:ea typeface="Nanum Gothic"/>
                <a:cs typeface="Nanum Gothic"/>
                <a:sym typeface="Nanum Gothic"/>
              </a:rPr>
              <a:t>현재 컴포넌트</a:t>
            </a:r>
            <a:endParaRPr b="1"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" name="Google Shape;163;p15"/>
          <p:cNvSpPr txBox="1"/>
          <p:nvPr/>
        </p:nvSpPr>
        <p:spPr>
          <a:xfrm>
            <a:off x="4734700" y="3397000"/>
            <a:ext cx="1151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하위 컴포넌트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4" name="Google Shape;164;p15"/>
          <p:cNvCxnSpPr>
            <a:stCxn id="155" idx="3"/>
          </p:cNvCxnSpPr>
          <p:nvPr/>
        </p:nvCxnSpPr>
        <p:spPr>
          <a:xfrm>
            <a:off x="1515000" y="3126700"/>
            <a:ext cx="274800" cy="673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5" name="Google Shape;165;p15"/>
          <p:cNvCxnSpPr>
            <a:endCxn id="157" idx="1"/>
          </p:cNvCxnSpPr>
          <p:nvPr/>
        </p:nvCxnSpPr>
        <p:spPr>
          <a:xfrm rot="-5400000">
            <a:off x="2052428" y="3287050"/>
            <a:ext cx="673500" cy="3528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6" name="Google Shape;166;p15"/>
          <p:cNvCxnSpPr>
            <a:stCxn id="157" idx="3"/>
          </p:cNvCxnSpPr>
          <p:nvPr/>
        </p:nvCxnSpPr>
        <p:spPr>
          <a:xfrm>
            <a:off x="3766478" y="3126700"/>
            <a:ext cx="320100" cy="6735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7" name="Google Shape;167;p15"/>
          <p:cNvCxnSpPr>
            <a:endCxn id="159" idx="1"/>
          </p:cNvCxnSpPr>
          <p:nvPr/>
        </p:nvCxnSpPr>
        <p:spPr>
          <a:xfrm rot="-5400000">
            <a:off x="4215998" y="3306400"/>
            <a:ext cx="673500" cy="3141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8" name="Google Shape;168;p15"/>
          <p:cNvSpPr/>
          <p:nvPr/>
        </p:nvSpPr>
        <p:spPr>
          <a:xfrm>
            <a:off x="2565575" y="1302525"/>
            <a:ext cx="1200900" cy="4227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경제적 상황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2590475" y="853588"/>
            <a:ext cx="1151100" cy="2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다른 컴포넌트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및 신호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2565575" y="1807525"/>
            <a:ext cx="1200900" cy="4227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정치적 이슈</a:t>
            </a:r>
            <a:endParaRPr b="1">
              <a:solidFill>
                <a:srgbClr val="FFFFFF"/>
              </a:solidFill>
            </a:endParaRPr>
          </a:p>
        </p:txBody>
      </p:sp>
      <p:cxnSp>
        <p:nvCxnSpPr>
          <p:cNvPr id="171" name="Google Shape;171;p15"/>
          <p:cNvCxnSpPr/>
          <p:nvPr/>
        </p:nvCxnSpPr>
        <p:spPr>
          <a:xfrm>
            <a:off x="3780848" y="1954000"/>
            <a:ext cx="1543800" cy="902400"/>
          </a:xfrm>
          <a:prstGeom prst="bentConnector3">
            <a:avLst>
              <a:gd fmla="val 997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2" name="Google Shape;172;p15"/>
          <p:cNvCxnSpPr/>
          <p:nvPr/>
        </p:nvCxnSpPr>
        <p:spPr>
          <a:xfrm>
            <a:off x="3780848" y="1567600"/>
            <a:ext cx="1913400" cy="1288500"/>
          </a:xfrm>
          <a:prstGeom prst="bentConnector3">
            <a:avLst>
              <a:gd fmla="val 10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15"/>
          <p:cNvSpPr/>
          <p:nvPr/>
        </p:nvSpPr>
        <p:spPr>
          <a:xfrm>
            <a:off x="6225300" y="2954525"/>
            <a:ext cx="767100" cy="5406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파이프라인</a:t>
            </a:r>
            <a:endParaRPr/>
          </a:p>
        </p:txBody>
      </p:sp>
      <p:sp>
        <p:nvSpPr>
          <p:cNvPr id="179" name="Google Shape;179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80" name="Google Shape;180;p16"/>
          <p:cNvSpPr txBox="1"/>
          <p:nvPr/>
        </p:nvSpPr>
        <p:spPr>
          <a:xfrm>
            <a:off x="2340625" y="1396000"/>
            <a:ext cx="4428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컴포넌트가 연속적으로 연결되어 있는 것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16"/>
          <p:cNvSpPr txBox="1"/>
          <p:nvPr/>
        </p:nvSpPr>
        <p:spPr>
          <a:xfrm>
            <a:off x="2340625" y="2571750"/>
            <a:ext cx="4428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800">
                <a:latin typeface="Nanum Gothic"/>
                <a:ea typeface="Nanum Gothic"/>
                <a:cs typeface="Nanum Gothic"/>
                <a:sym typeface="Nanum Gothic"/>
              </a:rPr>
              <a:t>컴포넌트: 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하나의 Task 단위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DataSet - </a:t>
            </a:r>
            <a:r>
              <a:rPr lang="ko-KR"/>
              <a:t>집 데이터</a:t>
            </a:r>
            <a:endParaRPr/>
          </a:p>
        </p:txBody>
      </p:sp>
      <p:sp>
        <p:nvSpPr>
          <p:cNvPr id="187" name="Google Shape;187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88" name="Google Shape;188;p17"/>
          <p:cNvSpPr txBox="1"/>
          <p:nvPr/>
        </p:nvSpPr>
        <p:spPr>
          <a:xfrm>
            <a:off x="5190900" y="727150"/>
            <a:ext cx="3800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California Housing Price Prediction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2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t/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9" name="Google Shape;189;p17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90" name="Google Shape;1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062425"/>
            <a:ext cx="8763000" cy="293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2. </a:t>
            </a:r>
            <a:r>
              <a:rPr lang="ko-KR"/>
              <a:t>ML 문제 정의</a:t>
            </a:r>
            <a:endParaRPr/>
          </a:p>
        </p:txBody>
      </p:sp>
      <p:sp>
        <p:nvSpPr>
          <p:cNvPr id="196" name="Google Shape;196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97" name="Google Shape;197;p18"/>
          <p:cNvSpPr txBox="1"/>
          <p:nvPr/>
        </p:nvSpPr>
        <p:spPr>
          <a:xfrm>
            <a:off x="2365575" y="2572225"/>
            <a:ext cx="4403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8" name="Google Shape;198;p18"/>
          <p:cNvSpPr txBox="1"/>
          <p:nvPr/>
        </p:nvSpPr>
        <p:spPr>
          <a:xfrm>
            <a:off x="-263325" y="25722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지도학습</a:t>
            </a:r>
            <a:endParaRPr/>
          </a:p>
        </p:txBody>
      </p:sp>
      <p:sp>
        <p:nvSpPr>
          <p:cNvPr id="199" name="Google Shape;199;p18"/>
          <p:cNvSpPr txBox="1"/>
          <p:nvPr/>
        </p:nvSpPr>
        <p:spPr>
          <a:xfrm>
            <a:off x="1933650" y="25722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비지도학습</a:t>
            </a:r>
            <a:endParaRPr/>
          </a:p>
        </p:txBody>
      </p:sp>
      <p:sp>
        <p:nvSpPr>
          <p:cNvPr id="200" name="Google Shape;200;p18"/>
          <p:cNvSpPr txBox="1"/>
          <p:nvPr/>
        </p:nvSpPr>
        <p:spPr>
          <a:xfrm>
            <a:off x="4130875" y="25722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강화학습</a:t>
            </a:r>
            <a:endParaRPr/>
          </a:p>
        </p:txBody>
      </p:sp>
      <p:sp>
        <p:nvSpPr>
          <p:cNvPr id="201" name="Google Shape;201;p18"/>
          <p:cNvSpPr txBox="1"/>
          <p:nvPr/>
        </p:nvSpPr>
        <p:spPr>
          <a:xfrm>
            <a:off x="6407325" y="25722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준지도학습</a:t>
            </a:r>
            <a:endParaRPr/>
          </a:p>
        </p:txBody>
      </p:sp>
      <p:sp>
        <p:nvSpPr>
          <p:cNvPr id="202" name="Google Shape;202;p18"/>
          <p:cNvSpPr txBox="1"/>
          <p:nvPr/>
        </p:nvSpPr>
        <p:spPr>
          <a:xfrm>
            <a:off x="1776113" y="3386125"/>
            <a:ext cx="2355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온라인 학습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3" name="Google Shape;203;p18"/>
          <p:cNvSpPr txBox="1"/>
          <p:nvPr/>
        </p:nvSpPr>
        <p:spPr>
          <a:xfrm>
            <a:off x="5011988" y="3386125"/>
            <a:ext cx="2355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오프라인 학습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(배치학습)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4" name="Google Shape;204;p18"/>
          <p:cNvSpPr txBox="1"/>
          <p:nvPr/>
        </p:nvSpPr>
        <p:spPr>
          <a:xfrm>
            <a:off x="1916625" y="26646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5" name="Google Shape;205;p18"/>
          <p:cNvSpPr txBox="1"/>
          <p:nvPr/>
        </p:nvSpPr>
        <p:spPr>
          <a:xfrm>
            <a:off x="4161975" y="26646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6" name="Google Shape;206;p18"/>
          <p:cNvSpPr txBox="1"/>
          <p:nvPr/>
        </p:nvSpPr>
        <p:spPr>
          <a:xfrm>
            <a:off x="6407325" y="26646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7" name="Google Shape;207;p18"/>
          <p:cNvSpPr txBox="1"/>
          <p:nvPr/>
        </p:nvSpPr>
        <p:spPr>
          <a:xfrm>
            <a:off x="4161975" y="3553225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8" name="Google Shape;208;p18"/>
          <p:cNvCxnSpPr/>
          <p:nvPr/>
        </p:nvCxnSpPr>
        <p:spPr>
          <a:xfrm>
            <a:off x="520625" y="3245000"/>
            <a:ext cx="808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09" name="Google Shape;209;p18"/>
          <p:cNvSpPr txBox="1"/>
          <p:nvPr/>
        </p:nvSpPr>
        <p:spPr>
          <a:xfrm>
            <a:off x="2456525" y="4084200"/>
            <a:ext cx="4212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우리가 예측해야할 값은?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18"/>
          <p:cNvSpPr txBox="1"/>
          <p:nvPr/>
        </p:nvSpPr>
        <p:spPr>
          <a:xfrm>
            <a:off x="5190900" y="727150"/>
            <a:ext cx="3800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California Housing Price Prediction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2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t/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1" name="Google Shape;2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2" y="936079"/>
            <a:ext cx="8780425" cy="1587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"/>
          <p:cNvSpPr txBox="1"/>
          <p:nvPr/>
        </p:nvSpPr>
        <p:spPr>
          <a:xfrm>
            <a:off x="5190900" y="727150"/>
            <a:ext cx="3800700" cy="7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California Housing Price Prediction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r">
              <a:lnSpc>
                <a:spcPct val="12500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t/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7" name="Google Shape;2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62" y="936079"/>
            <a:ext cx="8780425" cy="1587346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ML 문제 정의</a:t>
            </a:r>
            <a:endParaRPr/>
          </a:p>
        </p:txBody>
      </p:sp>
      <p:sp>
        <p:nvSpPr>
          <p:cNvPr id="219" name="Google Shape;219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220" name="Google Shape;220;p19"/>
          <p:cNvSpPr txBox="1"/>
          <p:nvPr/>
        </p:nvSpPr>
        <p:spPr>
          <a:xfrm>
            <a:off x="2365575" y="2648425"/>
            <a:ext cx="44034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1" name="Google Shape;221;p19"/>
          <p:cNvSpPr txBox="1"/>
          <p:nvPr/>
        </p:nvSpPr>
        <p:spPr>
          <a:xfrm>
            <a:off x="-263325" y="26484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지도학습</a:t>
            </a:r>
            <a:endParaRPr/>
          </a:p>
        </p:txBody>
      </p:sp>
      <p:sp>
        <p:nvSpPr>
          <p:cNvPr id="222" name="Google Shape;222;p19"/>
          <p:cNvSpPr txBox="1"/>
          <p:nvPr/>
        </p:nvSpPr>
        <p:spPr>
          <a:xfrm>
            <a:off x="1933650" y="26484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비지도학습</a:t>
            </a:r>
            <a:endParaRPr/>
          </a:p>
        </p:txBody>
      </p:sp>
      <p:sp>
        <p:nvSpPr>
          <p:cNvPr id="223" name="Google Shape;223;p19"/>
          <p:cNvSpPr txBox="1"/>
          <p:nvPr/>
        </p:nvSpPr>
        <p:spPr>
          <a:xfrm>
            <a:off x="4130875" y="26484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강화학습</a:t>
            </a:r>
            <a:endParaRPr/>
          </a:p>
        </p:txBody>
      </p:sp>
      <p:sp>
        <p:nvSpPr>
          <p:cNvPr id="224" name="Google Shape;224;p19"/>
          <p:cNvSpPr txBox="1"/>
          <p:nvPr/>
        </p:nvSpPr>
        <p:spPr>
          <a:xfrm>
            <a:off x="6407325" y="26484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준지도학습</a:t>
            </a:r>
            <a:endParaRPr/>
          </a:p>
        </p:txBody>
      </p:sp>
      <p:sp>
        <p:nvSpPr>
          <p:cNvPr id="225" name="Google Shape;225;p19"/>
          <p:cNvSpPr txBox="1"/>
          <p:nvPr/>
        </p:nvSpPr>
        <p:spPr>
          <a:xfrm>
            <a:off x="1776113" y="3462325"/>
            <a:ext cx="2355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온라인 학습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19"/>
          <p:cNvSpPr txBox="1"/>
          <p:nvPr/>
        </p:nvSpPr>
        <p:spPr>
          <a:xfrm>
            <a:off x="5011988" y="3462325"/>
            <a:ext cx="2355900" cy="60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오프라인 학습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(배치학습)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19"/>
          <p:cNvSpPr txBox="1"/>
          <p:nvPr/>
        </p:nvSpPr>
        <p:spPr>
          <a:xfrm>
            <a:off x="1916625" y="27408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19"/>
          <p:cNvSpPr txBox="1"/>
          <p:nvPr/>
        </p:nvSpPr>
        <p:spPr>
          <a:xfrm>
            <a:off x="4161975" y="27408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19"/>
          <p:cNvSpPr txBox="1"/>
          <p:nvPr/>
        </p:nvSpPr>
        <p:spPr>
          <a:xfrm>
            <a:off x="6407325" y="2740800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0" name="Google Shape;230;p19"/>
          <p:cNvSpPr txBox="1"/>
          <p:nvPr/>
        </p:nvSpPr>
        <p:spPr>
          <a:xfrm>
            <a:off x="4161975" y="3629425"/>
            <a:ext cx="6822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7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1" name="Google Shape;231;p19"/>
          <p:cNvCxnSpPr/>
          <p:nvPr/>
        </p:nvCxnSpPr>
        <p:spPr>
          <a:xfrm>
            <a:off x="520625" y="3321200"/>
            <a:ext cx="80841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dot"/>
            <a:round/>
            <a:headEnd len="med" w="med" type="none"/>
            <a:tailEnd len="med" w="med" type="none"/>
          </a:ln>
        </p:spPr>
      </p:cxnSp>
      <p:sp>
        <p:nvSpPr>
          <p:cNvPr id="232" name="Google Shape;232;p19"/>
          <p:cNvSpPr/>
          <p:nvPr/>
        </p:nvSpPr>
        <p:spPr>
          <a:xfrm>
            <a:off x="725500" y="2610850"/>
            <a:ext cx="1050600" cy="4974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19"/>
          <p:cNvSpPr/>
          <p:nvPr/>
        </p:nvSpPr>
        <p:spPr>
          <a:xfrm>
            <a:off x="5565825" y="3386125"/>
            <a:ext cx="1266900" cy="6969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19"/>
          <p:cNvSpPr/>
          <p:nvPr/>
        </p:nvSpPr>
        <p:spPr>
          <a:xfrm>
            <a:off x="6700375" y="1030675"/>
            <a:ext cx="1162200" cy="1481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5" name="Google Shape;235;p19"/>
          <p:cNvCxnSpPr>
            <a:stCxn id="232" idx="4"/>
          </p:cNvCxnSpPr>
          <p:nvPr/>
        </p:nvCxnSpPr>
        <p:spPr>
          <a:xfrm>
            <a:off x="1250800" y="3108250"/>
            <a:ext cx="0" cy="80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36" name="Google Shape;236;p19"/>
          <p:cNvSpPr txBox="1"/>
          <p:nvPr/>
        </p:nvSpPr>
        <p:spPr>
          <a:xfrm>
            <a:off x="530600" y="3769500"/>
            <a:ext cx="1386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회귀문제</a:t>
            </a:r>
            <a:endParaRPr b="1" sz="2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3. 성</a:t>
            </a:r>
            <a:r>
              <a:rPr lang="ko-KR"/>
              <a:t>능 측정 지표 (Cost Function)</a:t>
            </a:r>
            <a:endParaRPr/>
          </a:p>
        </p:txBody>
      </p:sp>
      <p:sp>
        <p:nvSpPr>
          <p:cNvPr id="242" name="Google Shape;242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243" name="Google Shape;243;p20"/>
          <p:cNvSpPr txBox="1"/>
          <p:nvPr/>
        </p:nvSpPr>
        <p:spPr>
          <a:xfrm>
            <a:off x="379800" y="1007050"/>
            <a:ext cx="8402700" cy="3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749300" rtl="0" algn="l">
              <a:lnSpc>
                <a:spcPct val="158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Squared Error (MSE)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Absolute Error (MAE)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Root Mean Squared Error (RMSE)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 Squared (R²)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Adjusted R Squared (R²)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Square Percentage Error (MSPE)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Mean Absolute Percentage Error (MAPE)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0200" lvl="0" marL="749300" rtl="0" algn="l">
              <a:lnSpc>
                <a:spcPct val="15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anum Gothic"/>
              <a:buChar char="●"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Root Mean Squared Logarithmic Error (RMSLE)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1128550" y="1692800"/>
            <a:ext cx="3266100" cy="732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부</a:t>
            </a:r>
            <a:r>
              <a:rPr lang="ko-KR"/>
              <a:t>록: </a:t>
            </a:r>
            <a:r>
              <a:rPr lang="ko-KR"/>
              <a:t>MAE(Mean Absolute Error)</a:t>
            </a:r>
            <a:endParaRPr/>
          </a:p>
        </p:txBody>
      </p:sp>
      <p:sp>
        <p:nvSpPr>
          <p:cNvPr id="250" name="Google Shape;250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pic>
        <p:nvPicPr>
          <p:cNvPr id="251" name="Google Shape;25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8350" y="1227938"/>
            <a:ext cx="4727301" cy="315153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1"/>
          <p:cNvSpPr txBox="1"/>
          <p:nvPr/>
        </p:nvSpPr>
        <p:spPr>
          <a:xfrm>
            <a:off x="6746100" y="1949125"/>
            <a:ext cx="5847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3" name="Google Shape;2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8075" y="2099059"/>
            <a:ext cx="276225" cy="171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21"/>
          <p:cNvCxnSpPr/>
          <p:nvPr/>
        </p:nvCxnSpPr>
        <p:spPr>
          <a:xfrm>
            <a:off x="4036430" y="2394298"/>
            <a:ext cx="1800" cy="354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5" name="Google Shape;25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93113" y="1700477"/>
            <a:ext cx="1042988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58063" y="2776209"/>
            <a:ext cx="276225" cy="2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450" y="1970463"/>
            <a:ext cx="1866900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 txBox="1"/>
          <p:nvPr/>
        </p:nvSpPr>
        <p:spPr>
          <a:xfrm>
            <a:off x="2453710" y="1607558"/>
            <a:ext cx="1071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residual =</a:t>
            </a:r>
            <a:endParaRPr sz="10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성능 측정 지표</a:t>
            </a:r>
            <a:endParaRPr/>
          </a:p>
        </p:txBody>
      </p:sp>
      <p:sp>
        <p:nvSpPr>
          <p:cNvPr id="264" name="Google Shape;264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265" name="Google Shape;265;p22"/>
          <p:cNvSpPr txBox="1"/>
          <p:nvPr/>
        </p:nvSpPr>
        <p:spPr>
          <a:xfrm>
            <a:off x="435575" y="1071750"/>
            <a:ext cx="82728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8000"/>
              </a:lnSpc>
              <a:spcBef>
                <a:spcPts val="1800"/>
              </a:spcBef>
              <a:spcAft>
                <a:spcPts val="1100"/>
              </a:spcAft>
              <a:buNone/>
            </a:pPr>
            <a:r>
              <a:rPr b="1" lang="ko-KR" sz="2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RMSE(Root Mean Squared Error)</a:t>
            </a:r>
            <a:endParaRPr b="1" sz="2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2"/>
          <p:cNvSpPr txBox="1"/>
          <p:nvPr/>
        </p:nvSpPr>
        <p:spPr>
          <a:xfrm>
            <a:off x="2513975" y="1927500"/>
            <a:ext cx="4116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평균 제곱근 오차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7" name="Google Shape;26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1663" y="2574950"/>
            <a:ext cx="5000625" cy="108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RMSE(Root Mean Squared Error)</a:t>
            </a:r>
            <a:endParaRPr/>
          </a:p>
        </p:txBody>
      </p:sp>
      <p:sp>
        <p:nvSpPr>
          <p:cNvPr id="273" name="Google Shape;273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pic>
        <p:nvPicPr>
          <p:cNvPr id="274" name="Google Shape;27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25" y="1605275"/>
            <a:ext cx="3533775" cy="76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0800" y="2580575"/>
            <a:ext cx="2281100" cy="822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05450" y="1063875"/>
            <a:ext cx="4727301" cy="315153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6746100" y="1949125"/>
            <a:ext cx="584700" cy="1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78" name="Google Shape;27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8100" y="2003809"/>
            <a:ext cx="276225" cy="17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05938" y="1752727"/>
            <a:ext cx="1042988" cy="17145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3"/>
          <p:cNvSpPr/>
          <p:nvPr/>
        </p:nvSpPr>
        <p:spPr>
          <a:xfrm>
            <a:off x="5882275" y="2230650"/>
            <a:ext cx="354900" cy="3549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3888" y="2640959"/>
            <a:ext cx="276225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3"/>
          <p:cNvSpPr/>
          <p:nvPr/>
        </p:nvSpPr>
        <p:spPr>
          <a:xfrm>
            <a:off x="5440143" y="2847893"/>
            <a:ext cx="636300" cy="6363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3"/>
          <p:cNvSpPr/>
          <p:nvPr/>
        </p:nvSpPr>
        <p:spPr>
          <a:xfrm>
            <a:off x="184075" y="3508400"/>
            <a:ext cx="4387800" cy="1177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 = 데이터</a:t>
            </a:r>
            <a:r>
              <a:rPr lang="ko-KR"/>
              <a:t>셋 행렬.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x(i) = 데이터셋의 i번째 데이터 - 벡터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y(i) = i번째 정답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h(x(i)) = i번째 x에 대해 예측한 값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h: hypothesis → 가설. x에 대해 y를 예측하는 모델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RMSE 사</a:t>
            </a:r>
            <a:r>
              <a:rPr lang="ko-KR"/>
              <a:t>용 이유</a:t>
            </a:r>
            <a:endParaRPr/>
          </a:p>
        </p:txBody>
      </p:sp>
      <p:sp>
        <p:nvSpPr>
          <p:cNvPr id="289" name="Google Shape;289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290" name="Google Shape;290;p24"/>
          <p:cNvSpPr txBox="1"/>
          <p:nvPr/>
        </p:nvSpPr>
        <p:spPr>
          <a:xfrm>
            <a:off x="2406300" y="1342725"/>
            <a:ext cx="43314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거리가 먼 것(차이가 큰 것)에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더 큰 페널티</a:t>
            </a:r>
            <a:endParaRPr b="1" sz="19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큰 에러를 최대한 줄이자!</a:t>
            </a:r>
            <a:endParaRPr b="1" sz="19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1" name="Google Shape;291;p24"/>
          <p:cNvSpPr txBox="1"/>
          <p:nvPr/>
        </p:nvSpPr>
        <p:spPr>
          <a:xfrm>
            <a:off x="2360600" y="3313500"/>
            <a:ext cx="44085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Regression의 전형적인 성능지표.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단점: 이상치가 많을 경우 문제발생. 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→ MAE 사용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Overview (A~Z)</a:t>
            </a:r>
            <a:endParaRPr/>
          </a:p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</a:t>
            </a:r>
            <a:r>
              <a:rPr lang="ko-KR"/>
              <a:t>닝 플로우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데이</a:t>
            </a:r>
            <a:r>
              <a:rPr lang="ko-KR"/>
              <a:t>터 분리</a:t>
            </a:r>
            <a:endParaRPr/>
          </a:p>
        </p:txBody>
      </p:sp>
      <p:sp>
        <p:nvSpPr>
          <p:cNvPr id="297" name="Google Shape;297;p2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</a:t>
            </a:r>
            <a:r>
              <a:rPr lang="ko-KR"/>
              <a:t>터 분리</a:t>
            </a:r>
            <a:endParaRPr/>
          </a:p>
        </p:txBody>
      </p:sp>
      <p:sp>
        <p:nvSpPr>
          <p:cNvPr id="303" name="Google Shape;303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>
            <a:off x="397300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5" name="Google Shape;305;p26"/>
          <p:cNvSpPr/>
          <p:nvPr/>
        </p:nvSpPr>
        <p:spPr>
          <a:xfrm>
            <a:off x="2612108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6" name="Google Shape;306;p26"/>
          <p:cNvSpPr/>
          <p:nvPr/>
        </p:nvSpPr>
        <p:spPr>
          <a:xfrm>
            <a:off x="4930256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7" name="Google Shape;307;p26"/>
          <p:cNvSpPr/>
          <p:nvPr/>
        </p:nvSpPr>
        <p:spPr>
          <a:xfrm>
            <a:off x="7248431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8" name="Google Shape;308;p26"/>
          <p:cNvSpPr/>
          <p:nvPr/>
        </p:nvSpPr>
        <p:spPr>
          <a:xfrm>
            <a:off x="7248431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09" name="Google Shape;309;p26"/>
          <p:cNvSpPr/>
          <p:nvPr/>
        </p:nvSpPr>
        <p:spPr>
          <a:xfrm>
            <a:off x="397300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0" name="Google Shape;310;p26"/>
          <p:cNvSpPr/>
          <p:nvPr/>
        </p:nvSpPr>
        <p:spPr>
          <a:xfrm>
            <a:off x="2625672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1" name="Google Shape;311;p26"/>
          <p:cNvSpPr/>
          <p:nvPr/>
        </p:nvSpPr>
        <p:spPr>
          <a:xfrm>
            <a:off x="4930269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312" name="Google Shape;312;p26"/>
          <p:cNvSpPr/>
          <p:nvPr/>
        </p:nvSpPr>
        <p:spPr>
          <a:xfrm>
            <a:off x="1968950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/>
          <p:nvPr/>
        </p:nvSpPr>
        <p:spPr>
          <a:xfrm>
            <a:off x="4273525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6"/>
          <p:cNvSpPr/>
          <p:nvPr/>
        </p:nvSpPr>
        <p:spPr>
          <a:xfrm>
            <a:off x="65916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6591688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4280313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1975725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87955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9" name="Google Shape;319;p26"/>
          <p:cNvCxnSpPr>
            <a:stCxn id="305" idx="2"/>
            <a:endCxn id="304" idx="2"/>
          </p:cNvCxnSpPr>
          <p:nvPr/>
        </p:nvCxnSpPr>
        <p:spPr>
          <a:xfrm rot="5400000">
            <a:off x="2223608" y="1072975"/>
            <a:ext cx="600" cy="2214900"/>
          </a:xfrm>
          <a:prstGeom prst="curvedConnector3">
            <a:avLst>
              <a:gd fmla="val 603625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20" name="Google Shape;320;p26"/>
          <p:cNvCxnSpPr>
            <a:stCxn id="304" idx="0"/>
            <a:endCxn id="305" idx="0"/>
          </p:cNvCxnSpPr>
          <p:nvPr/>
        </p:nvCxnSpPr>
        <p:spPr>
          <a:xfrm flipH="1" rot="-5400000">
            <a:off x="2223700" y="582175"/>
            <a:ext cx="600" cy="2214900"/>
          </a:xfrm>
          <a:prstGeom prst="curvedConnector3">
            <a:avLst>
              <a:gd fmla="val -67241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21" name="Google Shape;321;p26"/>
          <p:cNvSpPr/>
          <p:nvPr/>
        </p:nvSpPr>
        <p:spPr>
          <a:xfrm>
            <a:off x="4823832" y="1198525"/>
            <a:ext cx="1666800" cy="14811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기</a:t>
            </a:r>
            <a:r>
              <a:rPr lang="ko-KR"/>
              <a:t>초 </a:t>
            </a:r>
            <a:r>
              <a:rPr lang="ko-KR"/>
              <a:t>탐</a:t>
            </a:r>
            <a:r>
              <a:rPr lang="ko-KR"/>
              <a:t>색 #1</a:t>
            </a:r>
            <a:endParaRPr/>
          </a:p>
        </p:txBody>
      </p:sp>
      <p:sp>
        <p:nvSpPr>
          <p:cNvPr id="327" name="Google Shape;327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28" name="Google Shape;328;p27"/>
          <p:cNvSpPr txBox="1"/>
          <p:nvPr/>
        </p:nvSpPr>
        <p:spPr>
          <a:xfrm>
            <a:off x="307000" y="1696125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df.columns</a:t>
            </a:r>
            <a:endParaRPr/>
          </a:p>
        </p:txBody>
      </p:sp>
      <p:sp>
        <p:nvSpPr>
          <p:cNvPr id="329" name="Google Shape;329;p27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30" name="Google Shape;33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2075" y="1890938"/>
            <a:ext cx="5867400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27"/>
          <p:cNvSpPr txBox="1"/>
          <p:nvPr/>
        </p:nvSpPr>
        <p:spPr>
          <a:xfrm>
            <a:off x="307000" y="2248413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컬럼 이름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기초 탐색 #1</a:t>
            </a:r>
            <a:endParaRPr/>
          </a:p>
        </p:txBody>
      </p:sp>
      <p:sp>
        <p:nvSpPr>
          <p:cNvPr id="337" name="Google Shape;337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38" name="Google Shape;338;p28"/>
          <p:cNvSpPr txBox="1"/>
          <p:nvPr/>
        </p:nvSpPr>
        <p:spPr>
          <a:xfrm>
            <a:off x="307000" y="1696125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df.info(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9" name="Google Shape;339;p28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0" name="Google Shape;340;p28"/>
          <p:cNvSpPr txBox="1"/>
          <p:nvPr/>
        </p:nvSpPr>
        <p:spPr>
          <a:xfrm>
            <a:off x="307000" y="2248413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간략한 정보 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(전체 행 수, NA값 개수 등)</a:t>
            </a:r>
            <a:endParaRPr sz="700"/>
          </a:p>
        </p:txBody>
      </p:sp>
      <p:pic>
        <p:nvPicPr>
          <p:cNvPr id="341" name="Google Shape;3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0812" y="1408413"/>
            <a:ext cx="3282321" cy="21247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기초 탐색 #1</a:t>
            </a:r>
            <a:endParaRPr/>
          </a:p>
        </p:txBody>
      </p:sp>
      <p:sp>
        <p:nvSpPr>
          <p:cNvPr id="347" name="Google Shape;347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48" name="Google Shape;348;p29"/>
          <p:cNvSpPr txBox="1"/>
          <p:nvPr/>
        </p:nvSpPr>
        <p:spPr>
          <a:xfrm>
            <a:off x="307000" y="1696125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series</a:t>
            </a:r>
            <a:r>
              <a:rPr b="1"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.value_counts( )</a:t>
            </a:r>
            <a:endParaRPr b="1"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9" name="Google Shape;349;p29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0" name="Google Shape;350;p29"/>
          <p:cNvSpPr txBox="1"/>
          <p:nvPr/>
        </p:nvSpPr>
        <p:spPr>
          <a:xfrm>
            <a:off x="307000" y="2248413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값의 개수</a:t>
            </a: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(범주형 변수에 사용)</a:t>
            </a:r>
            <a:endParaRPr sz="700"/>
          </a:p>
        </p:txBody>
      </p:sp>
      <p:pic>
        <p:nvPicPr>
          <p:cNvPr id="351" name="Google Shape;35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7013" y="1863075"/>
            <a:ext cx="3209925" cy="10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기초 탐색 #1</a:t>
            </a:r>
            <a:endParaRPr/>
          </a:p>
        </p:txBody>
      </p:sp>
      <p:sp>
        <p:nvSpPr>
          <p:cNvPr id="357" name="Google Shape;357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58" name="Google Shape;358;p30"/>
          <p:cNvSpPr txBox="1"/>
          <p:nvPr/>
        </p:nvSpPr>
        <p:spPr>
          <a:xfrm>
            <a:off x="307000" y="1696125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df.describe(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30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0" name="Google Shape;360;p30"/>
          <p:cNvSpPr txBox="1"/>
          <p:nvPr/>
        </p:nvSpPr>
        <p:spPr>
          <a:xfrm>
            <a:off x="307000" y="2248413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 특성 요약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(평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균, 최대값, 표준편차 등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700"/>
          </a:p>
        </p:txBody>
      </p:sp>
      <p:pic>
        <p:nvPicPr>
          <p:cNvPr id="361" name="Google Shape;36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5050" y="1501655"/>
            <a:ext cx="6520449" cy="168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기초 탐색 #1</a:t>
            </a:r>
            <a:endParaRPr/>
          </a:p>
        </p:txBody>
      </p:sp>
      <p:sp>
        <p:nvSpPr>
          <p:cNvPr id="367" name="Google Shape;367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68" name="Google Shape;368;p31"/>
          <p:cNvSpPr txBox="1"/>
          <p:nvPr/>
        </p:nvSpPr>
        <p:spPr>
          <a:xfrm>
            <a:off x="307000" y="1696125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df.hist( 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31"/>
          <p:cNvSpPr txBox="1"/>
          <p:nvPr/>
        </p:nvSpPr>
        <p:spPr>
          <a:xfrm>
            <a:off x="307000" y="2248413"/>
            <a:ext cx="1953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히스토그램</a:t>
            </a:r>
            <a:endParaRPr sz="700"/>
          </a:p>
        </p:txBody>
      </p:sp>
      <p:sp>
        <p:nvSpPr>
          <p:cNvPr id="370" name="Google Shape;370;p31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725" y="972438"/>
            <a:ext cx="4706652" cy="310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테스트</a:t>
            </a:r>
            <a:r>
              <a:rPr lang="ko-KR"/>
              <a:t>셋 나누기</a:t>
            </a:r>
            <a:endParaRPr/>
          </a:p>
        </p:txBody>
      </p:sp>
      <p:sp>
        <p:nvSpPr>
          <p:cNvPr id="377" name="Google Shape;377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78" name="Google Shape;378;p32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H3-1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9" name="Google Shape;379;p32"/>
          <p:cNvSpPr txBox="1"/>
          <p:nvPr/>
        </p:nvSpPr>
        <p:spPr>
          <a:xfrm>
            <a:off x="645575" y="1805300"/>
            <a:ext cx="5698200" cy="18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&gt;&gt;&gt; def split_train_test(data, test_ratio):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   shuffled_indices = np.random.permutation(len(data))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   test_set_size = int(len(data) * test_ratio)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   test_indices = shuffled_indices[:test_set_size]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   train_indices = shuffled_indices[test_set_size:]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   return data.iloc[train_indices], data.iloc[test_indices]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0" name="Google Shape;380;p32"/>
          <p:cNvSpPr txBox="1"/>
          <p:nvPr/>
        </p:nvSpPr>
        <p:spPr>
          <a:xfrm>
            <a:off x="177800" y="1128175"/>
            <a:ext cx="44082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방법1. 무작위 샘플링(단순 임의)</a:t>
            </a:r>
            <a:endParaRPr b="1"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테스트셋 나누기</a:t>
            </a:r>
            <a:endParaRPr/>
          </a:p>
        </p:txBody>
      </p:sp>
      <p:sp>
        <p:nvSpPr>
          <p:cNvPr id="386" name="Google Shape;386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87" name="Google Shape;387;p33"/>
          <p:cNvSpPr txBox="1"/>
          <p:nvPr/>
        </p:nvSpPr>
        <p:spPr>
          <a:xfrm>
            <a:off x="177800" y="1108500"/>
            <a:ext cx="50634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방법2. 층</a:t>
            </a: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화 추출법(Stratified sampling)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8" name="Google Shape;388;p33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H3-2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89" name="Google Shape;389;p33"/>
          <p:cNvSpPr txBox="1"/>
          <p:nvPr/>
        </p:nvSpPr>
        <p:spPr>
          <a:xfrm>
            <a:off x="497900" y="1580350"/>
            <a:ext cx="4423200" cy="23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b="1" lang="ko-KR" sz="1150">
                <a:solidFill>
                  <a:schemeClr val="dk1"/>
                </a:solidFill>
              </a:rPr>
              <a:t>사용이유: </a:t>
            </a:r>
            <a:br>
              <a:rPr b="1" lang="ko-KR" sz="1150">
                <a:solidFill>
                  <a:schemeClr val="dk1"/>
                </a:solidFill>
              </a:rPr>
            </a:br>
            <a:r>
              <a:rPr b="1" lang="ko-KR" sz="1150">
                <a:solidFill>
                  <a:schemeClr val="dk1"/>
                </a:solidFill>
              </a:rPr>
              <a:t>무작위 추출법의 단점</a:t>
            </a:r>
            <a:r>
              <a:rPr lang="ko-KR" sz="1150">
                <a:solidFill>
                  <a:schemeClr val="dk1"/>
                </a:solidFill>
              </a:rPr>
              <a:t> - </a:t>
            </a:r>
            <a:r>
              <a:rPr lang="ko-KR" sz="1150">
                <a:solidFill>
                  <a:schemeClr val="dk1"/>
                </a:solidFill>
              </a:rPr>
              <a:t>데이터셋이 충분히 크면 괜찮지만, 샘플링 편향 위험성</a:t>
            </a:r>
            <a:endParaRPr sz="115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ko-KR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테스트세트가 전체 모집단을 대표하도록 샘플링. </a:t>
            </a:r>
            <a:br>
              <a:rPr lang="ko-KR" sz="14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3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(예. 남여 비율이 52:48 이라면 테스트셋도 같은 비율로)</a:t>
            </a:r>
            <a:endParaRPr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4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190500" marR="1905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90" name="Google Shape;39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650" y="2571750"/>
            <a:ext cx="286702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5775" y="1029175"/>
            <a:ext cx="3152775" cy="14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테스트셋 나누기</a:t>
            </a:r>
            <a:endParaRPr/>
          </a:p>
        </p:txBody>
      </p:sp>
      <p:sp>
        <p:nvSpPr>
          <p:cNvPr id="397" name="Google Shape;397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398" name="Google Shape;398;p34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H3-2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9" name="Google Shape;399;p34"/>
          <p:cNvSpPr txBox="1"/>
          <p:nvPr/>
        </p:nvSpPr>
        <p:spPr>
          <a:xfrm>
            <a:off x="845025" y="1794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strat_train_set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00" name="Google Shape;400;p34"/>
          <p:cNvSpPr txBox="1"/>
          <p:nvPr/>
        </p:nvSpPr>
        <p:spPr>
          <a:xfrm>
            <a:off x="5146475" y="17941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strat_test_set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주</a:t>
            </a:r>
            <a:r>
              <a:rPr lang="ko-KR"/>
              <a:t>요 단계</a:t>
            </a:r>
            <a:endParaRPr/>
          </a:p>
        </p:txBody>
      </p:sp>
      <p:sp>
        <p:nvSpPr>
          <p:cNvPr id="56" name="Google Shape;56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</a:t>
            </a:r>
            <a:r>
              <a:rPr lang="ko-KR"/>
              <a:t>Overview (A~Z)</a:t>
            </a:r>
            <a:endParaRPr/>
          </a:p>
        </p:txBody>
      </p:sp>
      <p:sp>
        <p:nvSpPr>
          <p:cNvPr id="57" name="Google Shape;57;p8"/>
          <p:cNvSpPr/>
          <p:nvPr/>
        </p:nvSpPr>
        <p:spPr>
          <a:xfrm>
            <a:off x="549700" y="18417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8" name="Google Shape;58;p8"/>
          <p:cNvSpPr/>
          <p:nvPr/>
        </p:nvSpPr>
        <p:spPr>
          <a:xfrm>
            <a:off x="2764508" y="18417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9" name="Google Shape;59;p8"/>
          <p:cNvSpPr/>
          <p:nvPr/>
        </p:nvSpPr>
        <p:spPr>
          <a:xfrm>
            <a:off x="5082656" y="18417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0" name="Google Shape;60;p8"/>
          <p:cNvSpPr/>
          <p:nvPr/>
        </p:nvSpPr>
        <p:spPr>
          <a:xfrm>
            <a:off x="7400831" y="18417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7400831" y="37754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2" name="Google Shape;62;p8"/>
          <p:cNvSpPr/>
          <p:nvPr/>
        </p:nvSpPr>
        <p:spPr>
          <a:xfrm>
            <a:off x="549700" y="37754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3" name="Google Shape;63;p8"/>
          <p:cNvSpPr/>
          <p:nvPr/>
        </p:nvSpPr>
        <p:spPr>
          <a:xfrm>
            <a:off x="2778072" y="37754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4" name="Google Shape;64;p8"/>
          <p:cNvSpPr/>
          <p:nvPr/>
        </p:nvSpPr>
        <p:spPr>
          <a:xfrm>
            <a:off x="5082669" y="37754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65" name="Google Shape;65;p8"/>
          <p:cNvSpPr/>
          <p:nvPr/>
        </p:nvSpPr>
        <p:spPr>
          <a:xfrm>
            <a:off x="2121350" y="18810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8"/>
          <p:cNvSpPr/>
          <p:nvPr/>
        </p:nvSpPr>
        <p:spPr>
          <a:xfrm>
            <a:off x="4425925" y="18810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8"/>
          <p:cNvSpPr/>
          <p:nvPr/>
        </p:nvSpPr>
        <p:spPr>
          <a:xfrm>
            <a:off x="6744088" y="18810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8"/>
          <p:cNvSpPr/>
          <p:nvPr/>
        </p:nvSpPr>
        <p:spPr>
          <a:xfrm>
            <a:off x="6744088" y="38147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4432713" y="38147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2128125" y="38147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8947988" y="18810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8"/>
          <p:cNvCxnSpPr>
            <a:stCxn id="58" idx="2"/>
            <a:endCxn id="57" idx="2"/>
          </p:cNvCxnSpPr>
          <p:nvPr/>
        </p:nvCxnSpPr>
        <p:spPr>
          <a:xfrm rot="5400000">
            <a:off x="2376008" y="1225375"/>
            <a:ext cx="600" cy="2214900"/>
          </a:xfrm>
          <a:prstGeom prst="curvedConnector3">
            <a:avLst>
              <a:gd fmla="val 775000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3" name="Google Shape;73;p8"/>
          <p:cNvCxnSpPr>
            <a:stCxn id="57" idx="0"/>
            <a:endCxn id="58" idx="0"/>
          </p:cNvCxnSpPr>
          <p:nvPr/>
        </p:nvCxnSpPr>
        <p:spPr>
          <a:xfrm flipH="1" rot="-5400000">
            <a:off x="2376100" y="734575"/>
            <a:ext cx="600" cy="2214900"/>
          </a:xfrm>
          <a:prstGeom prst="curvedConnector3">
            <a:avLst>
              <a:gd fmla="val -77916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데이터 이</a:t>
            </a:r>
            <a:r>
              <a:rPr lang="ko-KR"/>
              <a:t>해 (EDA)</a:t>
            </a:r>
            <a:endParaRPr/>
          </a:p>
        </p:txBody>
      </p:sp>
      <p:sp>
        <p:nvSpPr>
          <p:cNvPr id="406" name="Google Shape;406;p3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</a:t>
            </a:r>
            <a:r>
              <a:rPr lang="ko-KR"/>
              <a:t>터 이해 (EDA)</a:t>
            </a:r>
            <a:endParaRPr/>
          </a:p>
        </p:txBody>
      </p:sp>
      <p:sp>
        <p:nvSpPr>
          <p:cNvPr id="412" name="Google Shape;412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413" name="Google Shape;413;p36"/>
          <p:cNvSpPr/>
          <p:nvPr/>
        </p:nvSpPr>
        <p:spPr>
          <a:xfrm>
            <a:off x="397300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4" name="Google Shape;414;p36"/>
          <p:cNvSpPr/>
          <p:nvPr/>
        </p:nvSpPr>
        <p:spPr>
          <a:xfrm>
            <a:off x="2612108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5" name="Google Shape;415;p36"/>
          <p:cNvSpPr/>
          <p:nvPr/>
        </p:nvSpPr>
        <p:spPr>
          <a:xfrm>
            <a:off x="4930256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6" name="Google Shape;416;p36"/>
          <p:cNvSpPr/>
          <p:nvPr/>
        </p:nvSpPr>
        <p:spPr>
          <a:xfrm>
            <a:off x="7248431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7" name="Google Shape;417;p36"/>
          <p:cNvSpPr/>
          <p:nvPr/>
        </p:nvSpPr>
        <p:spPr>
          <a:xfrm>
            <a:off x="7248431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8" name="Google Shape;418;p36"/>
          <p:cNvSpPr/>
          <p:nvPr/>
        </p:nvSpPr>
        <p:spPr>
          <a:xfrm>
            <a:off x="397300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19" name="Google Shape;419;p36"/>
          <p:cNvSpPr/>
          <p:nvPr/>
        </p:nvSpPr>
        <p:spPr>
          <a:xfrm>
            <a:off x="2625672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20" name="Google Shape;420;p36"/>
          <p:cNvSpPr/>
          <p:nvPr/>
        </p:nvSpPr>
        <p:spPr>
          <a:xfrm>
            <a:off x="4930269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421" name="Google Shape;421;p36"/>
          <p:cNvSpPr/>
          <p:nvPr/>
        </p:nvSpPr>
        <p:spPr>
          <a:xfrm>
            <a:off x="1968950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6"/>
          <p:cNvSpPr/>
          <p:nvPr/>
        </p:nvSpPr>
        <p:spPr>
          <a:xfrm>
            <a:off x="4273525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6"/>
          <p:cNvSpPr/>
          <p:nvPr/>
        </p:nvSpPr>
        <p:spPr>
          <a:xfrm>
            <a:off x="65916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36"/>
          <p:cNvSpPr/>
          <p:nvPr/>
        </p:nvSpPr>
        <p:spPr>
          <a:xfrm>
            <a:off x="6591688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36"/>
          <p:cNvSpPr/>
          <p:nvPr/>
        </p:nvSpPr>
        <p:spPr>
          <a:xfrm>
            <a:off x="4280313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36"/>
          <p:cNvSpPr/>
          <p:nvPr/>
        </p:nvSpPr>
        <p:spPr>
          <a:xfrm>
            <a:off x="1975725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/>
          <p:nvPr/>
        </p:nvSpPr>
        <p:spPr>
          <a:xfrm>
            <a:off x="87955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8" name="Google Shape;428;p36"/>
          <p:cNvCxnSpPr>
            <a:stCxn id="414" idx="2"/>
            <a:endCxn id="413" idx="2"/>
          </p:cNvCxnSpPr>
          <p:nvPr/>
        </p:nvCxnSpPr>
        <p:spPr>
          <a:xfrm rot="5400000">
            <a:off x="2223608" y="1072975"/>
            <a:ext cx="600" cy="2214900"/>
          </a:xfrm>
          <a:prstGeom prst="curvedConnector3">
            <a:avLst>
              <a:gd fmla="val 603625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36"/>
          <p:cNvCxnSpPr>
            <a:stCxn id="413" idx="0"/>
            <a:endCxn id="414" idx="0"/>
          </p:cNvCxnSpPr>
          <p:nvPr/>
        </p:nvCxnSpPr>
        <p:spPr>
          <a:xfrm flipH="1" rot="-5400000">
            <a:off x="2223700" y="582175"/>
            <a:ext cx="600" cy="2214900"/>
          </a:xfrm>
          <a:prstGeom prst="curvedConnector3">
            <a:avLst>
              <a:gd fmla="val -67241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430" name="Google Shape;430;p36"/>
          <p:cNvSpPr/>
          <p:nvPr/>
        </p:nvSpPr>
        <p:spPr>
          <a:xfrm>
            <a:off x="7145057" y="1194175"/>
            <a:ext cx="1666800" cy="14811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. </a:t>
            </a:r>
            <a:r>
              <a:rPr lang="ko-KR"/>
              <a:t>EDA (Exploratory Data Analysis)</a:t>
            </a:r>
            <a:endParaRPr/>
          </a:p>
        </p:txBody>
      </p:sp>
      <p:sp>
        <p:nvSpPr>
          <p:cNvPr id="436" name="Google Shape;436;p3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37" name="Google Shape;437;p37"/>
          <p:cNvSpPr txBox="1"/>
          <p:nvPr/>
        </p:nvSpPr>
        <p:spPr>
          <a:xfrm>
            <a:off x="5414500" y="4265375"/>
            <a:ext cx="3501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H2-2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8" name="Google Shape;438;p37"/>
          <p:cNvSpPr txBox="1"/>
          <p:nvPr/>
        </p:nvSpPr>
        <p:spPr>
          <a:xfrm>
            <a:off x="5379100" y="1071750"/>
            <a:ext cx="3000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확증적 데이터 분석(CDA)</a:t>
            </a:r>
            <a:endParaRPr b="1" sz="1500">
              <a:solidFill>
                <a:srgbClr val="434A5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- 목적을 가지고 데이터를 확보하여 분석하는 방법</a:t>
            </a:r>
            <a:endParaRPr sz="1100">
              <a:solidFill>
                <a:srgbClr val="434A5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- 관측된 형태나 효과의 재현성 평가, 유의성 검정, 신뢰구간 추정 등 통계적 추론을 하는 단계</a:t>
            </a:r>
            <a:endParaRPr sz="1100">
              <a:solidFill>
                <a:srgbClr val="434A5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9" name="Google Shape;439;p37"/>
          <p:cNvSpPr txBox="1"/>
          <p:nvPr/>
        </p:nvSpPr>
        <p:spPr>
          <a:xfrm>
            <a:off x="530050" y="1122041"/>
            <a:ext cx="30000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탐색적 데이터 분석(EDA)</a:t>
            </a:r>
            <a:endParaRPr b="1" sz="1500">
              <a:solidFill>
                <a:srgbClr val="434A5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- 데이터 크기, 변수, 데이터 타입의 시각화를 통해서 데이터를 탐색, 확인을 하는 과정.</a:t>
            </a:r>
            <a:endParaRPr sz="1050">
              <a:solidFill>
                <a:srgbClr val="434A5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434A54"/>
                </a:solidFill>
                <a:latin typeface="Nanum Gothic"/>
                <a:ea typeface="Nanum Gothic"/>
                <a:cs typeface="Nanum Gothic"/>
                <a:sym typeface="Nanum Gothic"/>
              </a:rPr>
              <a:t>- EDA를 통해서 Data Pre-processing(데이터 전처리), Feature engineering(피쳐 엔지니어링) 방향성을 잡음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0" name="Google Shape;440;p37"/>
          <p:cNvSpPr txBox="1"/>
          <p:nvPr/>
        </p:nvSpPr>
        <p:spPr>
          <a:xfrm>
            <a:off x="5379100" y="2708175"/>
            <a:ext cx="3501000" cy="1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가설을 정하고 데이터를 탐색.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가설은 추측으로부터 시작.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latin typeface="Nanum Gothic"/>
                <a:ea typeface="Nanum Gothic"/>
                <a:cs typeface="Nanum Gothic"/>
                <a:sym typeface="Nanum Gothic"/>
              </a:rPr>
              <a:t>집값은 동네 주민들의 소득에 영향을 받을 것이다. 그러면 우리가 필요한 데이터셋은 … 이다. 이를 확인하기 위해 머신러닝 모델을 적용해본다.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1" name="Google Shape;441;p37"/>
          <p:cNvSpPr txBox="1"/>
          <p:nvPr/>
        </p:nvSpPr>
        <p:spPr>
          <a:xfrm>
            <a:off x="530050" y="2741775"/>
            <a:ext cx="35907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데이터를 탐색하여 방향성을 파악.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가설의 시작이 데이터.</a:t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데이터를 시각화 등을 통해서 탐색 및 확인을 해보았는데, 집값은 동네 주민들의 소득수준과 상관관계가 있어보이는 그림이 나왔다.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이를 바탕으로 집값은 소득수준에 영향을 받을 것이라는 가설이 생겼다.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 </a:t>
            </a:r>
            <a:r>
              <a:rPr lang="ko-KR"/>
              <a:t>데이</a:t>
            </a:r>
            <a:r>
              <a:rPr lang="ko-KR"/>
              <a:t>터 시각화</a:t>
            </a:r>
            <a:endParaRPr/>
          </a:p>
        </p:txBody>
      </p:sp>
      <p:sp>
        <p:nvSpPr>
          <p:cNvPr id="447" name="Google Shape;447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48" name="Google Shape;448;p38"/>
          <p:cNvSpPr txBox="1"/>
          <p:nvPr/>
        </p:nvSpPr>
        <p:spPr>
          <a:xfrm>
            <a:off x="2351325" y="1067900"/>
            <a:ext cx="4417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시각화 라이브러리: matplotlib</a:t>
            </a:r>
            <a:br>
              <a:rPr b="1" lang="ko-KR">
                <a:latin typeface="Nanum Gothic"/>
                <a:ea typeface="Nanum Gothic"/>
                <a:cs typeface="Nanum Gothic"/>
                <a:sym typeface="Nanum Gothic"/>
              </a:rPr>
            </a:b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pandas 내부에서 matplotlib 사용.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38"/>
          <p:cNvSpPr txBox="1"/>
          <p:nvPr/>
        </p:nvSpPr>
        <p:spPr>
          <a:xfrm>
            <a:off x="1062150" y="2081300"/>
            <a:ext cx="7019700" cy="1259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 </a:t>
            </a:r>
            <a:r>
              <a:rPr lang="ko-KR"/>
              <a:t>housing_plot = housing.plot(kind="</a:t>
            </a:r>
            <a:r>
              <a:rPr b="1" lang="ko-KR"/>
              <a:t>scatter</a:t>
            </a:r>
            <a:r>
              <a:rPr lang="ko-KR"/>
              <a:t>", x="longitude", y="latitude", figsize=(9, 9))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 housing_plot.set_xlabel('경도')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 housing_plot.set_ylabel('위도')</a:t>
            </a:r>
            <a:endParaRPr/>
          </a:p>
        </p:txBody>
      </p:sp>
      <p:sp>
        <p:nvSpPr>
          <p:cNvPr id="450" name="Google Shape;450;p38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H4-1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 </a:t>
            </a:r>
            <a:r>
              <a:rPr lang="ko-KR"/>
              <a:t>데이터 시각화</a:t>
            </a:r>
            <a:endParaRPr/>
          </a:p>
        </p:txBody>
      </p:sp>
      <p:sp>
        <p:nvSpPr>
          <p:cNvPr id="456" name="Google Shape;456;p3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57" name="Google Shape;457;p39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H4-1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8" name="Google Shape;45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625" y="910700"/>
            <a:ext cx="4406801" cy="3226808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39"/>
          <p:cNvSpPr txBox="1"/>
          <p:nvPr/>
        </p:nvSpPr>
        <p:spPr>
          <a:xfrm>
            <a:off x="7155750" y="2247950"/>
            <a:ext cx="30000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median_house_value</a:t>
            </a:r>
            <a:endParaRPr/>
          </a:p>
        </p:txBody>
      </p:sp>
      <p:sp>
        <p:nvSpPr>
          <p:cNvPr id="460" name="Google Shape;460;p39"/>
          <p:cNvSpPr txBox="1"/>
          <p:nvPr/>
        </p:nvSpPr>
        <p:spPr>
          <a:xfrm>
            <a:off x="4446575" y="4070225"/>
            <a:ext cx="569400" cy="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경도</a:t>
            </a:r>
            <a:endParaRPr sz="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상관관계 - </a:t>
            </a:r>
            <a:r>
              <a:rPr lang="ko-KR" sz="2000"/>
              <a:t>(Correlation Coefficient)</a:t>
            </a:r>
            <a:endParaRPr/>
          </a:p>
        </p:txBody>
      </p:sp>
      <p:sp>
        <p:nvSpPr>
          <p:cNvPr id="466" name="Google Shape;466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67" name="Google Shape;467;p40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H4-2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8" name="Google Shape;468;p40"/>
          <p:cNvSpPr txBox="1"/>
          <p:nvPr/>
        </p:nvSpPr>
        <p:spPr>
          <a:xfrm>
            <a:off x="2218175" y="1024800"/>
            <a:ext cx="4707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df.corr( ) 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9" name="Google Shape;46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938" y="1643100"/>
            <a:ext cx="7664081" cy="218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 상관관계 - </a:t>
            </a:r>
            <a:r>
              <a:rPr lang="ko-KR" sz="2000"/>
              <a:t>(Correlation Coefficient)</a:t>
            </a:r>
            <a:endParaRPr/>
          </a:p>
        </p:txBody>
      </p:sp>
      <p:sp>
        <p:nvSpPr>
          <p:cNvPr id="475" name="Google Shape;475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76" name="Google Shape;476;p41"/>
          <p:cNvSpPr txBox="1"/>
          <p:nvPr/>
        </p:nvSpPr>
        <p:spPr>
          <a:xfrm>
            <a:off x="2218225" y="972175"/>
            <a:ext cx="4707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scatter_matrix( )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7" name="Google Shape;477;p41"/>
          <p:cNvSpPr txBox="1"/>
          <p:nvPr/>
        </p:nvSpPr>
        <p:spPr>
          <a:xfrm>
            <a:off x="3072013" y="14891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시각화로 확인하기.</a:t>
            </a:r>
            <a:endParaRPr sz="1200"/>
          </a:p>
        </p:txBody>
      </p:sp>
      <p:pic>
        <p:nvPicPr>
          <p:cNvPr id="478" name="Google Shape;4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3088" y="1921900"/>
            <a:ext cx="5417826" cy="26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r>
              <a:rPr lang="ko-KR"/>
              <a:t>. 특</a:t>
            </a:r>
            <a:r>
              <a:rPr lang="ko-KR"/>
              <a:t>성 조합 (Feature Combination)</a:t>
            </a:r>
            <a:endParaRPr/>
          </a:p>
        </p:txBody>
      </p:sp>
      <p:sp>
        <p:nvSpPr>
          <p:cNvPr id="484" name="Google Shape;484;p4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485" name="Google Shape;485;p42"/>
          <p:cNvSpPr txBox="1"/>
          <p:nvPr/>
        </p:nvSpPr>
        <p:spPr>
          <a:xfrm>
            <a:off x="177800" y="1995825"/>
            <a:ext cx="47076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여러개의 feature들을 조합</a:t>
            </a:r>
            <a:b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=&gt; 새로운 </a:t>
            </a: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feature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추가.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p42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H4-3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87" name="Google Shape;48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075" y="1237100"/>
            <a:ext cx="34480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42"/>
          <p:cNvSpPr/>
          <p:nvPr/>
        </p:nvSpPr>
        <p:spPr>
          <a:xfrm>
            <a:off x="5035525" y="3390600"/>
            <a:ext cx="3386400" cy="1572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3"/>
          <p:cNvSpPr txBox="1"/>
          <p:nvPr>
            <p:ph type="ctrTitle"/>
          </p:nvPr>
        </p:nvSpPr>
        <p:spPr>
          <a:xfrm>
            <a:off x="490800" y="2072625"/>
            <a:ext cx="814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데이터 전처리 (Data preprocessing)</a:t>
            </a:r>
            <a:endParaRPr/>
          </a:p>
        </p:txBody>
      </p:sp>
      <p:sp>
        <p:nvSpPr>
          <p:cNvPr id="494" name="Google Shape;494;p4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</a:t>
            </a:r>
            <a:r>
              <a:rPr lang="ko-KR"/>
              <a:t>터 전처리 - Data Preprocessing</a:t>
            </a:r>
            <a:endParaRPr/>
          </a:p>
        </p:txBody>
      </p:sp>
      <p:sp>
        <p:nvSpPr>
          <p:cNvPr id="500" name="Google Shape;500;p4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501" name="Google Shape;501;p44"/>
          <p:cNvSpPr/>
          <p:nvPr/>
        </p:nvSpPr>
        <p:spPr>
          <a:xfrm>
            <a:off x="397300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2" name="Google Shape;502;p44"/>
          <p:cNvSpPr/>
          <p:nvPr/>
        </p:nvSpPr>
        <p:spPr>
          <a:xfrm>
            <a:off x="2612108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3" name="Google Shape;503;p44"/>
          <p:cNvSpPr/>
          <p:nvPr/>
        </p:nvSpPr>
        <p:spPr>
          <a:xfrm>
            <a:off x="4930256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4" name="Google Shape;504;p44"/>
          <p:cNvSpPr/>
          <p:nvPr/>
        </p:nvSpPr>
        <p:spPr>
          <a:xfrm>
            <a:off x="7248431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5" name="Google Shape;505;p44"/>
          <p:cNvSpPr/>
          <p:nvPr/>
        </p:nvSpPr>
        <p:spPr>
          <a:xfrm>
            <a:off x="7248431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6" name="Google Shape;506;p44"/>
          <p:cNvSpPr/>
          <p:nvPr/>
        </p:nvSpPr>
        <p:spPr>
          <a:xfrm>
            <a:off x="397300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7" name="Google Shape;507;p44"/>
          <p:cNvSpPr/>
          <p:nvPr/>
        </p:nvSpPr>
        <p:spPr>
          <a:xfrm>
            <a:off x="2625672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8" name="Google Shape;508;p44"/>
          <p:cNvSpPr/>
          <p:nvPr/>
        </p:nvSpPr>
        <p:spPr>
          <a:xfrm>
            <a:off x="4930269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509" name="Google Shape;509;p44"/>
          <p:cNvSpPr/>
          <p:nvPr/>
        </p:nvSpPr>
        <p:spPr>
          <a:xfrm>
            <a:off x="1968950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4"/>
          <p:cNvSpPr/>
          <p:nvPr/>
        </p:nvSpPr>
        <p:spPr>
          <a:xfrm>
            <a:off x="4273525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4"/>
          <p:cNvSpPr/>
          <p:nvPr/>
        </p:nvSpPr>
        <p:spPr>
          <a:xfrm>
            <a:off x="65916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4"/>
          <p:cNvSpPr/>
          <p:nvPr/>
        </p:nvSpPr>
        <p:spPr>
          <a:xfrm>
            <a:off x="6591688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4"/>
          <p:cNvSpPr/>
          <p:nvPr/>
        </p:nvSpPr>
        <p:spPr>
          <a:xfrm>
            <a:off x="4280313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4"/>
          <p:cNvSpPr/>
          <p:nvPr/>
        </p:nvSpPr>
        <p:spPr>
          <a:xfrm>
            <a:off x="1975725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4"/>
          <p:cNvSpPr/>
          <p:nvPr/>
        </p:nvSpPr>
        <p:spPr>
          <a:xfrm>
            <a:off x="87955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44"/>
          <p:cNvCxnSpPr>
            <a:stCxn id="502" idx="2"/>
            <a:endCxn id="501" idx="2"/>
          </p:cNvCxnSpPr>
          <p:nvPr/>
        </p:nvCxnSpPr>
        <p:spPr>
          <a:xfrm rot="5400000">
            <a:off x="2223608" y="1072975"/>
            <a:ext cx="600" cy="2214900"/>
          </a:xfrm>
          <a:prstGeom prst="curvedConnector3">
            <a:avLst>
              <a:gd fmla="val 603625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4"/>
          <p:cNvCxnSpPr>
            <a:stCxn id="501" idx="0"/>
            <a:endCxn id="502" idx="0"/>
          </p:cNvCxnSpPr>
          <p:nvPr/>
        </p:nvCxnSpPr>
        <p:spPr>
          <a:xfrm flipH="1" rot="-5400000">
            <a:off x="2223700" y="582175"/>
            <a:ext cx="600" cy="2214900"/>
          </a:xfrm>
          <a:prstGeom prst="curvedConnector3">
            <a:avLst>
              <a:gd fmla="val -67241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518" name="Google Shape;518;p44"/>
          <p:cNvSpPr/>
          <p:nvPr/>
        </p:nvSpPr>
        <p:spPr>
          <a:xfrm>
            <a:off x="283150" y="3174075"/>
            <a:ext cx="1666800" cy="13887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가정</a:t>
            </a:r>
            <a:endParaRPr/>
          </a:p>
        </p:txBody>
      </p:sp>
      <p:sp>
        <p:nvSpPr>
          <p:cNvPr id="79" name="Google Shape;79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2345975" y="1226975"/>
            <a:ext cx="4423200" cy="24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1" name="Google Shape;81;p9"/>
          <p:cNvSpPr txBox="1"/>
          <p:nvPr/>
        </p:nvSpPr>
        <p:spPr>
          <a:xfrm>
            <a:off x="2371425" y="1158650"/>
            <a:ext cx="43422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여러분은 부동산 사업자.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투자를 할 것인가 말것인가?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</a:t>
            </a:r>
            <a:r>
              <a:rPr lang="ko-KR"/>
              <a:t>셋 확인</a:t>
            </a:r>
            <a:endParaRPr/>
          </a:p>
        </p:txBody>
      </p:sp>
      <p:sp>
        <p:nvSpPr>
          <p:cNvPr id="524" name="Google Shape;524;p4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525" name="Google Shape;525;p45"/>
          <p:cNvSpPr txBox="1"/>
          <p:nvPr/>
        </p:nvSpPr>
        <p:spPr>
          <a:xfrm>
            <a:off x="664350" y="1234400"/>
            <a:ext cx="30174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Boxplot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6" name="Google Shape;52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113" y="1823825"/>
            <a:ext cx="3609975" cy="243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45"/>
          <p:cNvSpPr txBox="1"/>
          <p:nvPr/>
        </p:nvSpPr>
        <p:spPr>
          <a:xfrm>
            <a:off x="5219350" y="1234400"/>
            <a:ext cx="301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corr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8" name="Google Shape;528;p45"/>
          <p:cNvSpPr txBox="1"/>
          <p:nvPr/>
        </p:nvSpPr>
        <p:spPr>
          <a:xfrm>
            <a:off x="5219350" y="2025450"/>
            <a:ext cx="301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scatter_matrix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9" name="Google Shape;529;p45"/>
          <p:cNvSpPr txBox="1"/>
          <p:nvPr/>
        </p:nvSpPr>
        <p:spPr>
          <a:xfrm>
            <a:off x="5219350" y="2918700"/>
            <a:ext cx="30174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hist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데이터 전처리 - Data Preprocessing</a:t>
            </a:r>
            <a:endParaRPr/>
          </a:p>
        </p:txBody>
      </p:sp>
      <p:sp>
        <p:nvSpPr>
          <p:cNvPr id="535" name="Google Shape;535;p4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536" name="Google Shape;536;p46"/>
          <p:cNvSpPr txBox="1"/>
          <p:nvPr/>
        </p:nvSpPr>
        <p:spPr>
          <a:xfrm>
            <a:off x="1456600" y="1285313"/>
            <a:ext cx="1825800" cy="4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일반적인 처리 과정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7" name="Google Shape;537;p46"/>
          <p:cNvSpPr/>
          <p:nvPr/>
        </p:nvSpPr>
        <p:spPr>
          <a:xfrm>
            <a:off x="1603012" y="1955100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데이</a:t>
            </a:r>
            <a:r>
              <a:rPr lang="ko-KR"/>
              <a:t>터 셋 확인</a:t>
            </a:r>
            <a:endParaRPr/>
          </a:p>
        </p:txBody>
      </p:sp>
      <p:sp>
        <p:nvSpPr>
          <p:cNvPr id="538" name="Google Shape;538;p46"/>
          <p:cNvSpPr/>
          <p:nvPr/>
        </p:nvSpPr>
        <p:spPr>
          <a:xfrm>
            <a:off x="3792944" y="1955107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</a:t>
            </a:r>
            <a:r>
              <a:rPr lang="ko-KR"/>
              <a:t>값 처리</a:t>
            </a:r>
            <a:endParaRPr/>
          </a:p>
        </p:txBody>
      </p:sp>
      <p:sp>
        <p:nvSpPr>
          <p:cNvPr id="539" name="Google Shape;539;p46"/>
          <p:cNvSpPr/>
          <p:nvPr/>
        </p:nvSpPr>
        <p:spPr>
          <a:xfrm>
            <a:off x="5920422" y="1955103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Engineering</a:t>
            </a:r>
            <a:endParaRPr/>
          </a:p>
        </p:txBody>
      </p:sp>
      <p:sp>
        <p:nvSpPr>
          <p:cNvPr id="540" name="Google Shape;540;p46"/>
          <p:cNvSpPr txBox="1"/>
          <p:nvPr/>
        </p:nvSpPr>
        <p:spPr>
          <a:xfrm>
            <a:off x="1554038" y="2664825"/>
            <a:ext cx="15381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EDA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1" name="Google Shape;541;p46"/>
          <p:cNvSpPr txBox="1"/>
          <p:nvPr/>
        </p:nvSpPr>
        <p:spPr>
          <a:xfrm>
            <a:off x="3790400" y="2664825"/>
            <a:ext cx="1538100" cy="13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삭제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대표값 대체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예측값 삽입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2" name="Google Shape;542;p46"/>
          <p:cNvSpPr txBox="1"/>
          <p:nvPr/>
        </p:nvSpPr>
        <p:spPr>
          <a:xfrm>
            <a:off x="5917875" y="2664825"/>
            <a:ext cx="1538100" cy="13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Scaling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Binning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Transform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Dummy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</a:t>
            </a:r>
            <a:r>
              <a:rPr lang="ko-KR"/>
              <a:t>값 처리 (MissingValue treatment)</a:t>
            </a:r>
            <a:endParaRPr/>
          </a:p>
        </p:txBody>
      </p:sp>
      <p:sp>
        <p:nvSpPr>
          <p:cNvPr id="548" name="Google Shape;548;p4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pic>
        <p:nvPicPr>
          <p:cNvPr id="549" name="Google Shape;54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489150"/>
            <a:ext cx="4067175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47"/>
          <p:cNvSpPr txBox="1"/>
          <p:nvPr/>
        </p:nvSpPr>
        <p:spPr>
          <a:xfrm>
            <a:off x="470275" y="1048300"/>
            <a:ext cx="17538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hounsing.info( 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1" name="Google Shape;551;p47"/>
          <p:cNvSpPr/>
          <p:nvPr/>
        </p:nvSpPr>
        <p:spPr>
          <a:xfrm>
            <a:off x="499650" y="2655022"/>
            <a:ext cx="3762000" cy="19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7"/>
          <p:cNvSpPr/>
          <p:nvPr/>
        </p:nvSpPr>
        <p:spPr>
          <a:xfrm>
            <a:off x="6002600" y="1160425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삭제</a:t>
            </a:r>
            <a:endParaRPr/>
          </a:p>
        </p:txBody>
      </p:sp>
      <p:sp>
        <p:nvSpPr>
          <p:cNvPr id="553" name="Google Shape;553;p47"/>
          <p:cNvSpPr/>
          <p:nvPr/>
        </p:nvSpPr>
        <p:spPr>
          <a:xfrm>
            <a:off x="6002600" y="2295600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대표값으</a:t>
            </a:r>
            <a:r>
              <a:rPr lang="ko-KR"/>
              <a:t>로 대체</a:t>
            </a:r>
            <a:endParaRPr/>
          </a:p>
        </p:txBody>
      </p:sp>
      <p:sp>
        <p:nvSpPr>
          <p:cNvPr id="554" name="Google Shape;554;p47"/>
          <p:cNvSpPr/>
          <p:nvPr/>
        </p:nvSpPr>
        <p:spPr>
          <a:xfrm>
            <a:off x="6002600" y="3337150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예측</a:t>
            </a:r>
            <a:r>
              <a:rPr lang="ko-KR"/>
              <a:t>값 삽입</a:t>
            </a:r>
            <a:endParaRPr/>
          </a:p>
        </p:txBody>
      </p:sp>
      <p:sp>
        <p:nvSpPr>
          <p:cNvPr id="555" name="Google Shape;555;p47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결측값 처리 #1</a:t>
            </a:r>
            <a:endParaRPr/>
          </a:p>
        </p:txBody>
      </p:sp>
      <p:sp>
        <p:nvSpPr>
          <p:cNvPr id="561" name="Google Shape;561;p48"/>
          <p:cNvSpPr txBox="1"/>
          <p:nvPr/>
        </p:nvSpPr>
        <p:spPr>
          <a:xfrm>
            <a:off x="470275" y="972100"/>
            <a:ext cx="3125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삭제 -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df.dropna( 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2" name="Google Shape;562;p4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563" name="Google Shape;563;p48"/>
          <p:cNvSpPr txBox="1"/>
          <p:nvPr/>
        </p:nvSpPr>
        <p:spPr>
          <a:xfrm>
            <a:off x="470275" y="1385750"/>
            <a:ext cx="2158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NA값이 있는 행 전체 삭제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4" name="Google Shape;5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575" y="1952075"/>
            <a:ext cx="3838575" cy="23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8"/>
          <p:cNvSpPr/>
          <p:nvPr/>
        </p:nvSpPr>
        <p:spPr>
          <a:xfrm>
            <a:off x="399863" y="3085897"/>
            <a:ext cx="3762000" cy="195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8"/>
          <p:cNvSpPr txBox="1"/>
          <p:nvPr/>
        </p:nvSpPr>
        <p:spPr>
          <a:xfrm>
            <a:off x="4958513" y="972100"/>
            <a:ext cx="3125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Feature 제거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-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df.drop( 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4958513" y="1385750"/>
            <a:ext cx="21588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NA값이 있는 열 제거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8" name="Google Shape;56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713" y="1952075"/>
            <a:ext cx="3914775" cy="21812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48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H5-1-1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4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결측값 처리 #2</a:t>
            </a:r>
            <a:endParaRPr/>
          </a:p>
        </p:txBody>
      </p:sp>
      <p:sp>
        <p:nvSpPr>
          <p:cNvPr id="575" name="Google Shape;575;p4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576" name="Google Shape;576;p49"/>
          <p:cNvSpPr txBox="1"/>
          <p:nvPr/>
        </p:nvSpPr>
        <p:spPr>
          <a:xfrm>
            <a:off x="470275" y="972100"/>
            <a:ext cx="3125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대표값으로 대체 - 평균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7" name="Google Shape;577;p49"/>
          <p:cNvSpPr txBox="1"/>
          <p:nvPr/>
        </p:nvSpPr>
        <p:spPr>
          <a:xfrm>
            <a:off x="470275" y="1385750"/>
            <a:ext cx="231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housing.fillna(&lt;median&gt;)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NA를 평균값으로 대체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8" name="Google Shape;578;p49"/>
          <p:cNvSpPr txBox="1"/>
          <p:nvPr/>
        </p:nvSpPr>
        <p:spPr>
          <a:xfrm>
            <a:off x="4958513" y="972100"/>
            <a:ext cx="3125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대표값으로 대체 - 최대값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49"/>
          <p:cNvSpPr txBox="1"/>
          <p:nvPr/>
        </p:nvSpPr>
        <p:spPr>
          <a:xfrm>
            <a:off x="4958525" y="1385750"/>
            <a:ext cx="26832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housing.fillna(&lt;max&gt;)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NA를 평균값으로 대체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80" name="Google Shape;58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2196600"/>
            <a:ext cx="3848100" cy="240982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49"/>
          <p:cNvSpPr txBox="1"/>
          <p:nvPr/>
        </p:nvSpPr>
        <p:spPr>
          <a:xfrm>
            <a:off x="4711600" y="40498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H5-1-2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sclearn.imputer</a:t>
            </a:r>
            <a:endParaRPr/>
          </a:p>
        </p:txBody>
      </p:sp>
      <p:sp>
        <p:nvSpPr>
          <p:cNvPr id="587" name="Google Shape;587;p5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588" name="Google Shape;588;p50"/>
          <p:cNvSpPr txBox="1"/>
          <p:nvPr/>
        </p:nvSpPr>
        <p:spPr>
          <a:xfrm>
            <a:off x="1342200" y="966650"/>
            <a:ext cx="6554100" cy="305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SimpleImputer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(missing_values=nan, strategy=’mean’,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fill_value=None, verbose=0, copy=True, add_indicator=False)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Imputer는 NA값을 채우는 변환.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Char char="-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수치형에만 적용 가능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imputer = SimpleImputer(strategy='median')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housing_num = housing.drop('ocean_proximity', axis=1)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imputer.fit(housing_num)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imputer.statistics_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X =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imputer.transform(housing_num)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→  X는 numpy 행렬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 housing_tr = pd.DataFrame(X, columns=housing_num.columns, index=list(housing.index.values)) # Dataframe으로 변형</a:t>
            </a: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9" name="Google Shape;589;p50"/>
          <p:cNvSpPr txBox="1"/>
          <p:nvPr/>
        </p:nvSpPr>
        <p:spPr>
          <a:xfrm>
            <a:off x="4711600" y="42022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H5-1-2 (부</a:t>
            </a: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록)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결측값 처리 #3</a:t>
            </a:r>
            <a:endParaRPr/>
          </a:p>
        </p:txBody>
      </p:sp>
      <p:sp>
        <p:nvSpPr>
          <p:cNvPr id="595" name="Google Shape;595;p5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596" name="Google Shape;596;p51"/>
          <p:cNvSpPr txBox="1"/>
          <p:nvPr/>
        </p:nvSpPr>
        <p:spPr>
          <a:xfrm>
            <a:off x="470275" y="972100"/>
            <a:ext cx="31254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예측값 삽입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7" name="Google Shape;597;p51"/>
          <p:cNvSpPr txBox="1"/>
          <p:nvPr/>
        </p:nvSpPr>
        <p:spPr>
          <a:xfrm>
            <a:off x="470275" y="1385750"/>
            <a:ext cx="2312100" cy="6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Feature를 위한 머신러닝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8" name="Google Shape;598;p51"/>
          <p:cNvSpPr txBox="1"/>
          <p:nvPr/>
        </p:nvSpPr>
        <p:spPr>
          <a:xfrm>
            <a:off x="470275" y="2244100"/>
            <a:ext cx="5105100" cy="14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결측 값이 다양한 변수일 경우 문제!</a:t>
            </a:r>
            <a:br>
              <a:rPr b="1" lang="ko-KR" sz="17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ko-KR" sz="17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→ </a:t>
            </a:r>
            <a:r>
              <a:rPr lang="ko-KR" sz="14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사용할 수 있는 변수가 얼마 없기 때문.</a:t>
            </a:r>
            <a:endParaRPr sz="14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50">
                <a:solidFill>
                  <a:srgbClr val="333333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모델의 예측이 좋아질거라고 단언하기 어려움!</a:t>
            </a:r>
            <a:endParaRPr b="1" sz="1750">
              <a:solidFill>
                <a:srgbClr val="333333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#1</a:t>
            </a:r>
            <a:endParaRPr/>
          </a:p>
        </p:txBody>
      </p:sp>
      <p:sp>
        <p:nvSpPr>
          <p:cNvPr id="604" name="Google Shape;604;p5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05" name="Google Shape;605;p52"/>
          <p:cNvSpPr txBox="1"/>
          <p:nvPr/>
        </p:nvSpPr>
        <p:spPr>
          <a:xfrm>
            <a:off x="900450" y="1566175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Categorical Data 처리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(범주형 → 수치형)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6" name="Google Shape;606;p52"/>
          <p:cNvSpPr txBox="1"/>
          <p:nvPr/>
        </p:nvSpPr>
        <p:spPr>
          <a:xfrm>
            <a:off x="846900" y="2775525"/>
            <a:ext cx="7450200" cy="10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머신러닝 알고리즘은 대부분 수치형 자료만 다룸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Encoding의 필요성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#1</a:t>
            </a:r>
            <a:endParaRPr/>
          </a:p>
        </p:txBody>
      </p:sp>
      <p:sp>
        <p:nvSpPr>
          <p:cNvPr id="612" name="Google Shape;612;p5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13" name="Google Shape;613;p53"/>
          <p:cNvSpPr txBox="1"/>
          <p:nvPr/>
        </p:nvSpPr>
        <p:spPr>
          <a:xfrm>
            <a:off x="470275" y="1125425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Label Encoding (Integer Encoding)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(범주형 → 수치형)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14" name="Google Shape;61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63" y="2140425"/>
            <a:ext cx="32099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53"/>
          <p:cNvSpPr/>
          <p:nvPr/>
        </p:nvSpPr>
        <p:spPr>
          <a:xfrm>
            <a:off x="3726250" y="2316600"/>
            <a:ext cx="606300" cy="510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53"/>
          <p:cNvSpPr txBox="1"/>
          <p:nvPr/>
        </p:nvSpPr>
        <p:spPr>
          <a:xfrm>
            <a:off x="4572000" y="1938600"/>
            <a:ext cx="3633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0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4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7" name="Google Shape;617;p53"/>
          <p:cNvSpPr txBox="1"/>
          <p:nvPr/>
        </p:nvSpPr>
        <p:spPr>
          <a:xfrm>
            <a:off x="5575400" y="2130075"/>
            <a:ext cx="33399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모든 Feature는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다른 “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범주형 데이터”지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알고리즘이 수치형 데이터로 파악하여 잘못된 학습이 될 수 있음.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8" name="Google Shape;618;p53"/>
          <p:cNvSpPr txBox="1"/>
          <p:nvPr/>
        </p:nvSpPr>
        <p:spPr>
          <a:xfrm>
            <a:off x="1155425" y="3791950"/>
            <a:ext cx="6762300" cy="9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Label Encoding은 주로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순서형 자료에 사용!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53"/>
          <p:cNvSpPr txBox="1"/>
          <p:nvPr/>
        </p:nvSpPr>
        <p:spPr>
          <a:xfrm>
            <a:off x="4711600" y="42022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H5-2-1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#1</a:t>
            </a:r>
            <a:endParaRPr/>
          </a:p>
        </p:txBody>
      </p:sp>
      <p:sp>
        <p:nvSpPr>
          <p:cNvPr id="625" name="Google Shape;625;p5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26" name="Google Shape;626;p54"/>
          <p:cNvSpPr txBox="1"/>
          <p:nvPr/>
        </p:nvSpPr>
        <p:spPr>
          <a:xfrm>
            <a:off x="470275" y="9721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원핫 인코딩 (One-Hot-Encoding)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(범주형 → 수치형)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54"/>
          <p:cNvSpPr txBox="1"/>
          <p:nvPr/>
        </p:nvSpPr>
        <p:spPr>
          <a:xfrm>
            <a:off x="288550" y="2355750"/>
            <a:ext cx="3602400" cy="43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latin typeface="Nanum Gothic"/>
                <a:ea typeface="Nanum Gothic"/>
                <a:cs typeface="Nanum Gothic"/>
                <a:sym typeface="Nanum Gothic"/>
              </a:rPr>
              <a:t>housing[‘ocean_proximity’].value_counts()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28" name="Google Shape;62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38" y="2768600"/>
            <a:ext cx="3209925" cy="1038225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4"/>
          <p:cNvSpPr/>
          <p:nvPr/>
        </p:nvSpPr>
        <p:spPr>
          <a:xfrm>
            <a:off x="3498475" y="2904550"/>
            <a:ext cx="447600" cy="60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30" name="Google Shape;630;p54"/>
          <p:cNvGraphicFramePr/>
          <p:nvPr/>
        </p:nvGraphicFramePr>
        <p:xfrm>
          <a:off x="4152600" y="13169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{FA5E06C9-C047-4428-893D-CE4BC5E5E851}</a:tableStyleId>
              </a:tblPr>
              <a:tblGrid>
                <a:gridCol w="793800"/>
                <a:gridCol w="793800"/>
                <a:gridCol w="793800"/>
                <a:gridCol w="793800"/>
                <a:gridCol w="793800"/>
                <a:gridCol w="793800"/>
              </a:tblGrid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&lt;1H OCEAN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INLAND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NEAR OCEAN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NEAR BAY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ISLAND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&lt;1H OCEAN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INLAND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NEAR OCEAN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NEAR BAY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449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000">
                          <a:solidFill>
                            <a:schemeClr val="dk1"/>
                          </a:solidFill>
                        </a:rPr>
                        <a:t>ISLAND</a:t>
                      </a:r>
                      <a:endParaRPr b="1"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0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1</a:t>
                      </a:r>
                      <a:endParaRPr sz="10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31" name="Google Shape;631;p54"/>
          <p:cNvSpPr txBox="1"/>
          <p:nvPr/>
        </p:nvSpPr>
        <p:spPr>
          <a:xfrm>
            <a:off x="4711600" y="42022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H5-2-2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0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87" name="Google Shape;87;p10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#2</a:t>
            </a:r>
            <a:endParaRPr/>
          </a:p>
        </p:txBody>
      </p:sp>
      <p:sp>
        <p:nvSpPr>
          <p:cNvPr id="637" name="Google Shape;637;p5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38" name="Google Shape;638;p55"/>
          <p:cNvSpPr txBox="1"/>
          <p:nvPr/>
        </p:nvSpPr>
        <p:spPr>
          <a:xfrm>
            <a:off x="470275" y="9721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Binning (Bucketing)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(범주형 → 수치형)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55"/>
          <p:cNvSpPr txBox="1"/>
          <p:nvPr/>
        </p:nvSpPr>
        <p:spPr>
          <a:xfrm>
            <a:off x="4711600" y="42022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H5-2-2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640" name="Google Shape;640;p55"/>
          <p:cNvGraphicFramePr/>
          <p:nvPr/>
        </p:nvGraphicFramePr>
        <p:xfrm>
          <a:off x="5055525" y="182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{FA5E06C9-C047-4428-893D-CE4BC5E5E851}</a:tableStyleId>
              </a:tblPr>
              <a:tblGrid>
                <a:gridCol w="1102575"/>
                <a:gridCol w="1102575"/>
                <a:gridCol w="1102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소</a:t>
                      </a:r>
                      <a:r>
                        <a:rPr lang="ko-KR"/>
                        <a:t>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소득수준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1500 미만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1500~3500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3400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>
                          <a:solidFill>
                            <a:schemeClr val="dk1"/>
                          </a:solidFill>
                        </a:rPr>
                        <a:t>1500~3500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8000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/>
                        <a:t>5000이상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41" name="Google Shape;641;p55"/>
          <p:cNvSpPr/>
          <p:nvPr/>
        </p:nvSpPr>
        <p:spPr>
          <a:xfrm>
            <a:off x="6395288" y="2457900"/>
            <a:ext cx="628200" cy="552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5"/>
          <p:cNvSpPr txBox="1"/>
          <p:nvPr/>
        </p:nvSpPr>
        <p:spPr>
          <a:xfrm>
            <a:off x="579125" y="1849525"/>
            <a:ext cx="3386400" cy="21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논리적 타당성이 필요.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해당 비즈니스, 데이터에 잘 알아야 함.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도메인 영역의 중요성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#3</a:t>
            </a:r>
            <a:endParaRPr/>
          </a:p>
        </p:txBody>
      </p:sp>
      <p:sp>
        <p:nvSpPr>
          <p:cNvPr id="648" name="Google Shape;648;p5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49" name="Google Shape;649;p56"/>
          <p:cNvSpPr txBox="1"/>
          <p:nvPr/>
        </p:nvSpPr>
        <p:spPr>
          <a:xfrm>
            <a:off x="470275" y="9721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Feature Scaling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0" name="Google Shape;65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75" y="1450000"/>
            <a:ext cx="8048625" cy="2419350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56"/>
          <p:cNvSpPr/>
          <p:nvPr/>
        </p:nvSpPr>
        <p:spPr>
          <a:xfrm>
            <a:off x="615050" y="2264225"/>
            <a:ext cx="7867200" cy="244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56"/>
          <p:cNvSpPr/>
          <p:nvPr/>
        </p:nvSpPr>
        <p:spPr>
          <a:xfrm>
            <a:off x="4031000" y="2264225"/>
            <a:ext cx="808800" cy="154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56"/>
          <p:cNvSpPr txBox="1"/>
          <p:nvPr/>
        </p:nvSpPr>
        <p:spPr>
          <a:xfrm>
            <a:off x="754375" y="3909050"/>
            <a:ext cx="7728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Feature 간에 스케일이 매우 다르다.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스케일을 맞춰주는 것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56"/>
          <p:cNvSpPr/>
          <p:nvPr/>
        </p:nvSpPr>
        <p:spPr>
          <a:xfrm>
            <a:off x="7673575" y="2264225"/>
            <a:ext cx="808800" cy="154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5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Feature Engineering #3</a:t>
            </a:r>
            <a:endParaRPr/>
          </a:p>
        </p:txBody>
      </p:sp>
      <p:sp>
        <p:nvSpPr>
          <p:cNvPr id="660" name="Google Shape;660;p5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61" name="Google Shape;661;p57"/>
          <p:cNvSpPr txBox="1"/>
          <p:nvPr/>
        </p:nvSpPr>
        <p:spPr>
          <a:xfrm>
            <a:off x="4711600" y="4202225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H5-3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57"/>
          <p:cNvSpPr txBox="1"/>
          <p:nvPr/>
        </p:nvSpPr>
        <p:spPr>
          <a:xfrm>
            <a:off x="470275" y="9721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Feature Scaling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57"/>
          <p:cNvSpPr/>
          <p:nvPr/>
        </p:nvSpPr>
        <p:spPr>
          <a:xfrm>
            <a:off x="1578550" y="1839325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min-max normalization</a:t>
            </a:r>
            <a:endParaRPr/>
          </a:p>
        </p:txBody>
      </p:sp>
      <p:sp>
        <p:nvSpPr>
          <p:cNvPr id="664" name="Google Shape;664;p57"/>
          <p:cNvSpPr/>
          <p:nvPr/>
        </p:nvSpPr>
        <p:spPr>
          <a:xfrm>
            <a:off x="6002612" y="1827475"/>
            <a:ext cx="1533000" cy="552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Standardization</a:t>
            </a:r>
            <a:endParaRPr/>
          </a:p>
        </p:txBody>
      </p:sp>
      <p:pic>
        <p:nvPicPr>
          <p:cNvPr id="665" name="Google Shape;66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663" y="2809050"/>
            <a:ext cx="1990725" cy="5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6" name="Google Shape;66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2251" y="2830538"/>
            <a:ext cx="1133687" cy="495300"/>
          </a:xfrm>
          <a:prstGeom prst="rect">
            <a:avLst/>
          </a:prstGeom>
          <a:noFill/>
          <a:ln>
            <a:noFill/>
          </a:ln>
        </p:spPr>
      </p:pic>
      <p:sp>
        <p:nvSpPr>
          <p:cNvPr id="667" name="Google Shape;667;p57"/>
          <p:cNvSpPr txBox="1"/>
          <p:nvPr/>
        </p:nvSpPr>
        <p:spPr>
          <a:xfrm>
            <a:off x="1581238" y="2460125"/>
            <a:ext cx="1530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 &lt;= x &lt;= 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8" name="Google Shape;668;p57"/>
          <p:cNvSpPr txBox="1"/>
          <p:nvPr/>
        </p:nvSpPr>
        <p:spPr>
          <a:xfrm>
            <a:off x="5773700" y="2458913"/>
            <a:ext cx="1990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평균:0 / 분산:1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57"/>
          <p:cNvSpPr txBox="1"/>
          <p:nvPr/>
        </p:nvSpPr>
        <p:spPr>
          <a:xfrm>
            <a:off x="5285900" y="3531750"/>
            <a:ext cx="2966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이상치에 영향을 잘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안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받음,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상한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과 하한이 없음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5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Scikit-learn 변</a:t>
            </a:r>
            <a:r>
              <a:rPr lang="ko-KR"/>
              <a:t>환 파이프라인</a:t>
            </a:r>
            <a:endParaRPr/>
          </a:p>
        </p:txBody>
      </p:sp>
      <p:sp>
        <p:nvSpPr>
          <p:cNvPr id="675" name="Google Shape;675;p5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76" name="Google Shape;676;p58"/>
          <p:cNvSpPr txBox="1"/>
          <p:nvPr/>
        </p:nvSpPr>
        <p:spPr>
          <a:xfrm>
            <a:off x="4711500" y="4271050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H5-4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58"/>
          <p:cNvSpPr txBox="1"/>
          <p:nvPr/>
        </p:nvSpPr>
        <p:spPr>
          <a:xfrm>
            <a:off x="470275" y="8959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sckit-learn 변환기 정의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8" name="Google Shape;67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327650"/>
            <a:ext cx="5394200" cy="3086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Scikit-learn 변환 파이프라인</a:t>
            </a:r>
            <a:endParaRPr/>
          </a:p>
        </p:txBody>
      </p:sp>
      <p:sp>
        <p:nvSpPr>
          <p:cNvPr id="684" name="Google Shape;684;p5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685" name="Google Shape;685;p59"/>
          <p:cNvSpPr txBox="1"/>
          <p:nvPr/>
        </p:nvSpPr>
        <p:spPr>
          <a:xfrm>
            <a:off x="4711500" y="4271050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H5-4-2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6" name="Google Shape;686;p59"/>
          <p:cNvSpPr txBox="1"/>
          <p:nvPr/>
        </p:nvSpPr>
        <p:spPr>
          <a:xfrm>
            <a:off x="470275" y="8959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sckit-learn 파이프라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인 연결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7" name="Google Shape;68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602400"/>
            <a:ext cx="4410075" cy="1314450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59"/>
          <p:cNvSpPr txBox="1"/>
          <p:nvPr/>
        </p:nvSpPr>
        <p:spPr>
          <a:xfrm>
            <a:off x="609750" y="3019225"/>
            <a:ext cx="6884100" cy="10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Feature engineering  자동화 연결.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0"/>
          <p:cNvSpPr txBox="1"/>
          <p:nvPr>
            <p:ph type="ctrTitle"/>
          </p:nvPr>
        </p:nvSpPr>
        <p:spPr>
          <a:xfrm>
            <a:off x="490800" y="2072625"/>
            <a:ext cx="81471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모</a:t>
            </a:r>
            <a:r>
              <a:rPr lang="ko-KR"/>
              <a:t>델 선택 및 훈련</a:t>
            </a:r>
            <a:endParaRPr/>
          </a:p>
        </p:txBody>
      </p:sp>
      <p:sp>
        <p:nvSpPr>
          <p:cNvPr id="694" name="Google Shape;694;p60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머신러닝 플로우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모</a:t>
            </a:r>
            <a:r>
              <a:rPr lang="ko-KR"/>
              <a:t>델 선택 및 훈련</a:t>
            </a:r>
            <a:endParaRPr/>
          </a:p>
        </p:txBody>
      </p:sp>
      <p:sp>
        <p:nvSpPr>
          <p:cNvPr id="700" name="Google Shape;700;p6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모</a:t>
            </a:r>
            <a:r>
              <a:rPr lang="ko-KR"/>
              <a:t>델 선택 및 훈련</a:t>
            </a:r>
            <a:endParaRPr/>
          </a:p>
        </p:txBody>
      </p:sp>
      <p:sp>
        <p:nvSpPr>
          <p:cNvPr id="701" name="Google Shape;701;p61"/>
          <p:cNvSpPr/>
          <p:nvPr/>
        </p:nvSpPr>
        <p:spPr>
          <a:xfrm>
            <a:off x="397300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2" name="Google Shape;702;p61"/>
          <p:cNvSpPr/>
          <p:nvPr/>
        </p:nvSpPr>
        <p:spPr>
          <a:xfrm>
            <a:off x="2612108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3" name="Google Shape;703;p61"/>
          <p:cNvSpPr/>
          <p:nvPr/>
        </p:nvSpPr>
        <p:spPr>
          <a:xfrm>
            <a:off x="4930256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4" name="Google Shape;704;p61"/>
          <p:cNvSpPr/>
          <p:nvPr/>
        </p:nvSpPr>
        <p:spPr>
          <a:xfrm>
            <a:off x="7248431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5" name="Google Shape;705;p61"/>
          <p:cNvSpPr/>
          <p:nvPr/>
        </p:nvSpPr>
        <p:spPr>
          <a:xfrm>
            <a:off x="7248431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6" name="Google Shape;706;p61"/>
          <p:cNvSpPr/>
          <p:nvPr/>
        </p:nvSpPr>
        <p:spPr>
          <a:xfrm>
            <a:off x="397300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7" name="Google Shape;707;p61"/>
          <p:cNvSpPr/>
          <p:nvPr/>
        </p:nvSpPr>
        <p:spPr>
          <a:xfrm>
            <a:off x="2625672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8" name="Google Shape;708;p61"/>
          <p:cNvSpPr/>
          <p:nvPr/>
        </p:nvSpPr>
        <p:spPr>
          <a:xfrm>
            <a:off x="4930269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709" name="Google Shape;709;p61"/>
          <p:cNvSpPr/>
          <p:nvPr/>
        </p:nvSpPr>
        <p:spPr>
          <a:xfrm>
            <a:off x="1968950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61"/>
          <p:cNvSpPr/>
          <p:nvPr/>
        </p:nvSpPr>
        <p:spPr>
          <a:xfrm>
            <a:off x="4273525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61"/>
          <p:cNvSpPr/>
          <p:nvPr/>
        </p:nvSpPr>
        <p:spPr>
          <a:xfrm>
            <a:off x="65916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1"/>
          <p:cNvSpPr/>
          <p:nvPr/>
        </p:nvSpPr>
        <p:spPr>
          <a:xfrm>
            <a:off x="6591688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"/>
          <p:cNvSpPr/>
          <p:nvPr/>
        </p:nvSpPr>
        <p:spPr>
          <a:xfrm>
            <a:off x="4280313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61"/>
          <p:cNvSpPr/>
          <p:nvPr/>
        </p:nvSpPr>
        <p:spPr>
          <a:xfrm>
            <a:off x="1975725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61"/>
          <p:cNvSpPr/>
          <p:nvPr/>
        </p:nvSpPr>
        <p:spPr>
          <a:xfrm>
            <a:off x="87955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6" name="Google Shape;716;p61"/>
          <p:cNvCxnSpPr>
            <a:stCxn id="702" idx="2"/>
            <a:endCxn id="701" idx="2"/>
          </p:cNvCxnSpPr>
          <p:nvPr/>
        </p:nvCxnSpPr>
        <p:spPr>
          <a:xfrm rot="5400000">
            <a:off x="2223608" y="1072975"/>
            <a:ext cx="600" cy="2214900"/>
          </a:xfrm>
          <a:prstGeom prst="curvedConnector3">
            <a:avLst>
              <a:gd fmla="val 603625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17" name="Google Shape;717;p61"/>
          <p:cNvCxnSpPr>
            <a:stCxn id="701" idx="0"/>
            <a:endCxn id="702" idx="0"/>
          </p:cNvCxnSpPr>
          <p:nvPr/>
        </p:nvCxnSpPr>
        <p:spPr>
          <a:xfrm flipH="1" rot="-5400000">
            <a:off x="2223700" y="582175"/>
            <a:ext cx="600" cy="2214900"/>
          </a:xfrm>
          <a:prstGeom prst="curvedConnector3">
            <a:avLst>
              <a:gd fmla="val -67241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718" name="Google Shape;718;p61"/>
          <p:cNvSpPr/>
          <p:nvPr/>
        </p:nvSpPr>
        <p:spPr>
          <a:xfrm>
            <a:off x="2511525" y="3174075"/>
            <a:ext cx="1666800" cy="13887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훈련시키기</a:t>
            </a:r>
            <a:endParaRPr/>
          </a:p>
        </p:txBody>
      </p:sp>
      <p:sp>
        <p:nvSpPr>
          <p:cNvPr id="724" name="Google Shape;724;p6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725" name="Google Shape;725;p62"/>
          <p:cNvSpPr txBox="1"/>
          <p:nvPr/>
        </p:nvSpPr>
        <p:spPr>
          <a:xfrm>
            <a:off x="4711500" y="4271050"/>
            <a:ext cx="42039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02. Califonia (machine_learning_process).ipynb</a:t>
            </a:r>
            <a:b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i="1" lang="ko-KR" sz="1100">
                <a:latin typeface="Nanum Gothic"/>
                <a:ea typeface="Nanum Gothic"/>
                <a:cs typeface="Nanum Gothic"/>
                <a:sym typeface="Nanum Gothic"/>
              </a:rPr>
              <a:t>H5-4-2</a:t>
            </a:r>
            <a:endParaRPr b="1" i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6" name="Google Shape;726;p62"/>
          <p:cNvSpPr txBox="1"/>
          <p:nvPr/>
        </p:nvSpPr>
        <p:spPr>
          <a:xfrm>
            <a:off x="470275" y="895900"/>
            <a:ext cx="7343100" cy="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Linear Regression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7" name="Google Shape;72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275" y="1734450"/>
            <a:ext cx="4257675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93" name="Google Shape;93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ML Overview (A~Z)</a:t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>
            <a:off x="397300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문제 정의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5" name="Google Shape;95;p11"/>
          <p:cNvSpPr/>
          <p:nvPr/>
        </p:nvSpPr>
        <p:spPr>
          <a:xfrm>
            <a:off x="2612108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수집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4930256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분리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7248431" y="16893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이해</a:t>
            </a:r>
            <a:endParaRPr b="1">
              <a:solidFill>
                <a:srgbClr val="FFFFFF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(EDA)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8" name="Google Shape;98;p11"/>
          <p:cNvSpPr/>
          <p:nvPr/>
        </p:nvSpPr>
        <p:spPr>
          <a:xfrm>
            <a:off x="7248431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배포 및 감시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397300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데이터 정제 및 변환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0" name="Google Shape;100;p11"/>
          <p:cNvSpPr/>
          <p:nvPr/>
        </p:nvSpPr>
        <p:spPr>
          <a:xfrm>
            <a:off x="2625672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선택 및 훈련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4930269" y="3623025"/>
            <a:ext cx="1438500" cy="490800"/>
          </a:xfrm>
          <a:prstGeom prst="rect">
            <a:avLst/>
          </a:prstGeom>
          <a:solidFill>
            <a:srgbClr val="F5A12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FFFF"/>
                </a:solidFill>
              </a:rPr>
              <a:t>모델 세부 튜닝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2" name="Google Shape;102;p11"/>
          <p:cNvSpPr/>
          <p:nvPr/>
        </p:nvSpPr>
        <p:spPr>
          <a:xfrm>
            <a:off x="1968950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1"/>
          <p:cNvSpPr/>
          <p:nvPr/>
        </p:nvSpPr>
        <p:spPr>
          <a:xfrm>
            <a:off x="4273525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1"/>
          <p:cNvSpPr/>
          <p:nvPr/>
        </p:nvSpPr>
        <p:spPr>
          <a:xfrm>
            <a:off x="65916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1"/>
          <p:cNvSpPr/>
          <p:nvPr/>
        </p:nvSpPr>
        <p:spPr>
          <a:xfrm>
            <a:off x="6591688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>
            <a:off x="4280313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>
            <a:off x="1975725" y="36623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8795588" y="1728625"/>
            <a:ext cx="433800" cy="41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D9D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9" name="Google Shape;109;p11"/>
          <p:cNvCxnSpPr>
            <a:stCxn id="95" idx="2"/>
            <a:endCxn id="94" idx="2"/>
          </p:cNvCxnSpPr>
          <p:nvPr/>
        </p:nvCxnSpPr>
        <p:spPr>
          <a:xfrm rot="5400000">
            <a:off x="2223608" y="1072975"/>
            <a:ext cx="600" cy="2214900"/>
          </a:xfrm>
          <a:prstGeom prst="curvedConnector3">
            <a:avLst>
              <a:gd fmla="val 60362500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1"/>
          <p:cNvCxnSpPr>
            <a:stCxn id="94" idx="0"/>
            <a:endCxn id="95" idx="0"/>
          </p:cNvCxnSpPr>
          <p:nvPr/>
        </p:nvCxnSpPr>
        <p:spPr>
          <a:xfrm flipH="1" rot="-5400000">
            <a:off x="2223700" y="582175"/>
            <a:ext cx="600" cy="2214900"/>
          </a:xfrm>
          <a:prstGeom prst="curvedConnector3">
            <a:avLst>
              <a:gd fmla="val -67241667" name="adj1"/>
            </a:avLst>
          </a:prstGeom>
          <a:noFill/>
          <a:ln cap="flat" cmpd="sng" w="28575">
            <a:solidFill>
              <a:srgbClr val="999999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11" name="Google Shape;111;p11"/>
          <p:cNvSpPr/>
          <p:nvPr/>
        </p:nvSpPr>
        <p:spPr>
          <a:xfrm>
            <a:off x="265025" y="1187725"/>
            <a:ext cx="3887100" cy="1472400"/>
          </a:xfrm>
          <a:prstGeom prst="rect">
            <a:avLst/>
          </a:prstGeom>
          <a:noFill/>
          <a:ln cap="flat" cmpd="sng" w="76200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17" name="Google Shape;117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18" name="Google Shape;118;p12"/>
          <p:cNvSpPr txBox="1"/>
          <p:nvPr/>
        </p:nvSpPr>
        <p:spPr>
          <a:xfrm>
            <a:off x="1901825" y="1337300"/>
            <a:ext cx="5340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부동산 투자를 위한 머신러닝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머신러닝의 </a:t>
            </a:r>
            <a:r>
              <a:rPr b="1" lang="ko-KR" sz="2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목적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은?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9" name="Google Shape;119;p12"/>
          <p:cNvSpPr txBox="1"/>
          <p:nvPr/>
        </p:nvSpPr>
        <p:spPr>
          <a:xfrm>
            <a:off x="1901925" y="3033100"/>
            <a:ext cx="5340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부동산 투자가치 분석하기</a:t>
            </a:r>
            <a:endParaRPr b="1" sz="25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-342900" lvl="0" marL="4572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ko-KR"/>
              <a:t>데이터 수집 결정</a:t>
            </a:r>
            <a:endParaRPr/>
          </a:p>
        </p:txBody>
      </p:sp>
      <p:sp>
        <p:nvSpPr>
          <p:cNvPr id="125" name="Google Shape;125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26" name="Google Shape;126;p13"/>
          <p:cNvSpPr txBox="1"/>
          <p:nvPr/>
        </p:nvSpPr>
        <p:spPr>
          <a:xfrm>
            <a:off x="2350475" y="1223650"/>
            <a:ext cx="4418700" cy="182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3"/>
          <p:cNvSpPr txBox="1"/>
          <p:nvPr/>
        </p:nvSpPr>
        <p:spPr>
          <a:xfrm>
            <a:off x="1901825" y="1337300"/>
            <a:ext cx="5340300" cy="9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어떤 데이터가 필요할까?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3"/>
          <p:cNvSpPr txBox="1"/>
          <p:nvPr/>
        </p:nvSpPr>
        <p:spPr>
          <a:xfrm>
            <a:off x="2365625" y="2483400"/>
            <a:ext cx="440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위치, 집의 크기, 층 수, 리모델링 여부, 집 가격, 화장실 개수 등..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9" name="Google Shape;129;p13"/>
          <p:cNvSpPr txBox="1"/>
          <p:nvPr/>
        </p:nvSpPr>
        <p:spPr>
          <a:xfrm>
            <a:off x="2365625" y="3710375"/>
            <a:ext cx="44034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도메인 영역의 중요성</a:t>
            </a:r>
            <a:endParaRPr b="1" sz="22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</a:t>
            </a:r>
            <a:r>
              <a:rPr lang="ko-KR"/>
              <a:t>의 파편화</a:t>
            </a:r>
            <a:endParaRPr/>
          </a:p>
        </p:txBody>
      </p:sp>
      <p:sp>
        <p:nvSpPr>
          <p:cNvPr id="135" name="Google Shape;135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문제정의</a:t>
            </a:r>
            <a:endParaRPr/>
          </a:p>
        </p:txBody>
      </p:sp>
      <p:sp>
        <p:nvSpPr>
          <p:cNvPr id="136" name="Google Shape;136;p14"/>
          <p:cNvSpPr/>
          <p:nvPr/>
        </p:nvSpPr>
        <p:spPr>
          <a:xfrm>
            <a:off x="3608575" y="2581550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화장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실 개수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4"/>
          <p:cNvSpPr/>
          <p:nvPr/>
        </p:nvSpPr>
        <p:spPr>
          <a:xfrm>
            <a:off x="2677500" y="1455700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위치 데이터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4"/>
          <p:cNvSpPr/>
          <p:nvPr/>
        </p:nvSpPr>
        <p:spPr>
          <a:xfrm>
            <a:off x="4238200" y="1254725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집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의 층수 및 가격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4"/>
          <p:cNvSpPr/>
          <p:nvPr/>
        </p:nvSpPr>
        <p:spPr>
          <a:xfrm>
            <a:off x="5445550" y="2138125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리모델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링 여부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2587675" y="3366850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역세권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4816225" y="3313100"/>
            <a:ext cx="1020900" cy="1020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